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1" r:id="rId2"/>
    <p:sldId id="308" r:id="rId3"/>
    <p:sldId id="334" r:id="rId4"/>
    <p:sldId id="309" r:id="rId5"/>
    <p:sldId id="319" r:id="rId6"/>
    <p:sldId id="321" r:id="rId7"/>
    <p:sldId id="325" r:id="rId8"/>
    <p:sldId id="323" r:id="rId9"/>
    <p:sldId id="336" r:id="rId10"/>
    <p:sldId id="314" r:id="rId11"/>
    <p:sldId id="322" r:id="rId12"/>
    <p:sldId id="333" r:id="rId13"/>
    <p:sldId id="315" r:id="rId14"/>
    <p:sldId id="306" r:id="rId15"/>
    <p:sldId id="307" r:id="rId16"/>
    <p:sldId id="332" r:id="rId17"/>
    <p:sldId id="324" r:id="rId18"/>
    <p:sldId id="389" r:id="rId19"/>
    <p:sldId id="391" r:id="rId20"/>
    <p:sldId id="392" r:id="rId21"/>
    <p:sldId id="393" r:id="rId22"/>
    <p:sldId id="406" r:id="rId23"/>
    <p:sldId id="395" r:id="rId24"/>
    <p:sldId id="396" r:id="rId25"/>
    <p:sldId id="397" r:id="rId26"/>
    <p:sldId id="399" r:id="rId27"/>
    <p:sldId id="407" r:id="rId28"/>
    <p:sldId id="400" r:id="rId29"/>
    <p:sldId id="401" r:id="rId30"/>
    <p:sldId id="402" r:id="rId31"/>
    <p:sldId id="403" r:id="rId32"/>
    <p:sldId id="404" r:id="rId33"/>
    <p:sldId id="390" r:id="rId34"/>
    <p:sldId id="337" r:id="rId35"/>
    <p:sldId id="338" r:id="rId36"/>
    <p:sldId id="339" r:id="rId37"/>
    <p:sldId id="340" r:id="rId38"/>
    <p:sldId id="341" r:id="rId39"/>
    <p:sldId id="343" r:id="rId40"/>
    <p:sldId id="342" r:id="rId41"/>
    <p:sldId id="361" r:id="rId42"/>
    <p:sldId id="346" r:id="rId43"/>
    <p:sldId id="347" r:id="rId44"/>
    <p:sldId id="348" r:id="rId45"/>
    <p:sldId id="379" r:id="rId46"/>
    <p:sldId id="380" r:id="rId47"/>
    <p:sldId id="381" r:id="rId48"/>
    <p:sldId id="382" r:id="rId49"/>
    <p:sldId id="383" r:id="rId50"/>
    <p:sldId id="384" r:id="rId51"/>
    <p:sldId id="349" r:id="rId52"/>
    <p:sldId id="350" r:id="rId53"/>
    <p:sldId id="351" r:id="rId54"/>
    <p:sldId id="385" r:id="rId55"/>
    <p:sldId id="386" r:id="rId56"/>
    <p:sldId id="387" r:id="rId57"/>
    <p:sldId id="352" r:id="rId58"/>
    <p:sldId id="353" r:id="rId59"/>
    <p:sldId id="354" r:id="rId60"/>
    <p:sldId id="355" r:id="rId61"/>
    <p:sldId id="356" r:id="rId62"/>
    <p:sldId id="357" r:id="rId63"/>
    <p:sldId id="358" r:id="rId64"/>
    <p:sldId id="362" r:id="rId65"/>
    <p:sldId id="363" r:id="rId66"/>
    <p:sldId id="364" r:id="rId67"/>
    <p:sldId id="408" r:id="rId68"/>
    <p:sldId id="371" r:id="rId69"/>
    <p:sldId id="372" r:id="rId70"/>
    <p:sldId id="409" r:id="rId71"/>
    <p:sldId id="369" r:id="rId72"/>
    <p:sldId id="374" r:id="rId73"/>
    <p:sldId id="316" r:id="rId74"/>
    <p:sldId id="331" r:id="rId75"/>
    <p:sldId id="326" r:id="rId76"/>
    <p:sldId id="329" r:id="rId77"/>
    <p:sldId id="327" r:id="rId78"/>
    <p:sldId id="312" r:id="rId79"/>
    <p:sldId id="313" r:id="rId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757575"/>
    <a:srgbClr val="9D9D9D"/>
    <a:srgbClr val="3B7CFF"/>
    <a:srgbClr val="454545"/>
    <a:srgbClr val="3366FF"/>
    <a:srgbClr val="9F5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36" autoAdjust="0"/>
    <p:restoredTop sz="94660"/>
  </p:normalViewPr>
  <p:slideViewPr>
    <p:cSldViewPr snapToGrid="0">
      <p:cViewPr varScale="1">
        <p:scale>
          <a:sx n="87" d="100"/>
          <a:sy n="87" d="100"/>
        </p:scale>
        <p:origin x="-619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677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05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047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63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572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544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2016-06-13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026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780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2016-06-13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67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077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6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7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82602-DF05-4530-BFBF-EAF249EC2833}" type="datetimeFigureOut">
              <a:rPr lang="ko-KR" altLang="en-US" smtClean="0"/>
              <a:t>2016-06-13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756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3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09557" y="4277779"/>
            <a:ext cx="49252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  </a:t>
            </a:r>
            <a:r>
              <a:rPr lang="en-US" altLang="ko-KR" sz="5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ouHyoo</a:t>
            </a:r>
            <a:endParaRPr lang="en-US" altLang="ko-KR" sz="5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endParaRPr lang="en-US" altLang="ko-KR" sz="5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endParaRPr lang="en-US" altLang="ko-KR" sz="5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endParaRPr lang="en-US" altLang="ko-KR" sz="5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endParaRPr lang="en-US" altLang="ko-KR" sz="5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by. </a:t>
            </a:r>
            <a:r>
              <a:rPr lang="en-US" altLang="ko-KR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Team_Youhyoo</a:t>
            </a:r>
            <a:endParaRPr lang="ko-KR" altLang="en-US" sz="5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09557" y="4235576"/>
            <a:ext cx="982961" cy="1446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</a:t>
            </a:r>
            <a:endParaRPr lang="ko-KR" altLang="en-US" sz="8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55472" y="4235576"/>
            <a:ext cx="3799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조건별</a:t>
            </a:r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펜션</a:t>
            </a:r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검색 포탈</a:t>
            </a:r>
            <a:endParaRPr lang="ko-KR" altLang="en-US" sz="3200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68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7790" y="568332"/>
            <a:ext cx="13131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환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경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315615"/>
              </p:ext>
            </p:extLst>
          </p:nvPr>
        </p:nvGraphicFramePr>
        <p:xfrm>
          <a:off x="3095569" y="2562514"/>
          <a:ext cx="81280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5266"/>
                <a:gridCol w="578273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구 분</a:t>
                      </a:r>
                      <a:endParaRPr lang="ko-KR" altLang="en-US" b="0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항 목</a:t>
                      </a:r>
                      <a:endParaRPr lang="ko-KR" altLang="en-US" b="0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O/S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Microsoft</a:t>
                      </a:r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 Window 7 Professional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Development Tool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Eclipse Luna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Database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MySQL 5.5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Language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HTML, CSS, Java,</a:t>
                      </a:r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 </a:t>
                      </a:r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JSP,</a:t>
                      </a:r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 </a:t>
                      </a:r>
                      <a:r>
                        <a:rPr lang="en-US" altLang="ko-KR" baseline="0" dirty="0" err="1" smtClean="0">
                          <a:latin typeface="a옛날목욕탕L" pitchFamily="18" charset="-127"/>
                          <a:ea typeface="a옛날목욕탕L" pitchFamily="18" charset="-127"/>
                        </a:rPr>
                        <a:t>Javascript</a:t>
                      </a:r>
                      <a:endParaRPr lang="en-US" altLang="ko-KR" baseline="0" dirty="0" smtClean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Web Application</a:t>
                      </a:r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 Server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Tomcat 7.0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Java</a:t>
                      </a:r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 Version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build 1.7.0_79-b15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Teamwork</a:t>
                      </a:r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 Tool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err="1" smtClean="0">
                          <a:latin typeface="a옛날목욕탕L" pitchFamily="18" charset="-127"/>
                          <a:ea typeface="a옛날목욕탕L" pitchFamily="18" charset="-127"/>
                        </a:rPr>
                        <a:t>Git</a:t>
                      </a:r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 2.8.1, </a:t>
                      </a:r>
                      <a:r>
                        <a:rPr lang="en-US" altLang="ko-KR" baseline="0" dirty="0" err="1" smtClean="0">
                          <a:latin typeface="a옛날목욕탕L" pitchFamily="18" charset="-127"/>
                          <a:ea typeface="a옛날목욕탕L" pitchFamily="18" charset="-127"/>
                        </a:rPr>
                        <a:t>SourceTree</a:t>
                      </a:r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 1.8.3.0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6072851" y="885418"/>
            <a:ext cx="223490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환경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2680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/>
          <p:cNvSpPr/>
          <p:nvPr/>
        </p:nvSpPr>
        <p:spPr>
          <a:xfrm>
            <a:off x="4476305" y="3454092"/>
            <a:ext cx="1458685" cy="1458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6262297" y="2727333"/>
            <a:ext cx="1458685" cy="1458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9765573" y="2736057"/>
            <a:ext cx="1458685" cy="1458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051399" y="3441479"/>
            <a:ext cx="1458685" cy="1458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026" y="2924847"/>
            <a:ext cx="1065323" cy="118569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522" y="3597900"/>
            <a:ext cx="1244252" cy="12753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195" y="2881895"/>
            <a:ext cx="1240586" cy="1271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54" y="2820257"/>
            <a:ext cx="1271587" cy="129028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7790" y="568332"/>
            <a:ext cx="13131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환경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866245" y="1913095"/>
            <a:ext cx="1260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김대진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387148" y="1913095"/>
            <a:ext cx="1208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오동건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856761" y="1913094"/>
            <a:ext cx="12763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한진경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682841" y="2651859"/>
            <a:ext cx="1627084" cy="1627082"/>
            <a:chOff x="2682841" y="1654629"/>
            <a:chExt cx="1627084" cy="1627082"/>
          </a:xfrm>
        </p:grpSpPr>
        <p:sp>
          <p:nvSpPr>
            <p:cNvPr id="18" name="타원 17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178097" y="2651859"/>
            <a:ext cx="1627084" cy="1627082"/>
            <a:chOff x="2682841" y="1654629"/>
            <a:chExt cx="1627084" cy="1627082"/>
          </a:xfrm>
        </p:grpSpPr>
        <p:sp>
          <p:nvSpPr>
            <p:cNvPr id="20" name="타원 19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9681374" y="2651859"/>
            <a:ext cx="1627084" cy="1627082"/>
            <a:chOff x="2682841" y="1654629"/>
            <a:chExt cx="1627084" cy="1627082"/>
          </a:xfrm>
        </p:grpSpPr>
        <p:sp>
          <p:nvSpPr>
            <p:cNvPr id="23" name="타원 22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381220" y="3379237"/>
            <a:ext cx="1627084" cy="1627082"/>
            <a:chOff x="2682841" y="1654629"/>
            <a:chExt cx="1627084" cy="1627082"/>
          </a:xfrm>
        </p:grpSpPr>
        <p:sp>
          <p:nvSpPr>
            <p:cNvPr id="29" name="타원 28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170641" y="2640472"/>
            <a:ext cx="12202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이정은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583522" y="2640472"/>
            <a:ext cx="1244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박기웅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028" y="3616888"/>
            <a:ext cx="1128820" cy="1256370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7967202" y="3379237"/>
            <a:ext cx="1627084" cy="1627082"/>
            <a:chOff x="2682841" y="1654629"/>
            <a:chExt cx="1627084" cy="1627082"/>
          </a:xfrm>
        </p:grpSpPr>
        <p:sp>
          <p:nvSpPr>
            <p:cNvPr id="26" name="타원 25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4572932" y="885418"/>
            <a:ext cx="4867038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팀</a:t>
            </a:r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원</a:t>
            </a:r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소개 </a:t>
            </a:r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및</a:t>
            </a:r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담당 업무</a:t>
            </a:r>
            <a:endParaRPr lang="ko-KR" altLang="en-US" sz="4000" dirty="0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3496385" y="4148765"/>
            <a:ext cx="0" cy="882576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2682845" y="4723564"/>
            <a:ext cx="1627080" cy="523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잔여객실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즉시할인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마이 페이지 담당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5196754" y="4885355"/>
            <a:ext cx="0" cy="795767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476305" y="5471597"/>
            <a:ext cx="1440898" cy="738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유휴에 질문하기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</a:p>
          <a:p>
            <a:pPr algn="ctr"/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펜션에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질문하기 담담</a:t>
            </a: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8780741" y="4885355"/>
            <a:ext cx="0" cy="882576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8060292" y="5465274"/>
            <a:ext cx="1440898" cy="738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팬션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사진 보기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한번에 검색기능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리뷰 게시판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담당</a:t>
            </a:r>
            <a:endParaRPr lang="ko-KR" altLang="en-US" sz="1400" dirty="0"/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6991640" y="4145800"/>
            <a:ext cx="0" cy="882576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6271191" y="4723564"/>
            <a:ext cx="1440898" cy="95410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지도에서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검색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</a:p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지역별 검색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</a:p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결제 기능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</a:p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디테일 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뷰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담당</a:t>
            </a:r>
            <a:endParaRPr lang="ko-KR" altLang="en-US" sz="1400" dirty="0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10516687" y="4149632"/>
            <a:ext cx="0" cy="882576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9796238" y="4727396"/>
            <a:ext cx="1440898" cy="523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로그인 및 유저 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관리 파트 담당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0893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847348" y="2875002"/>
            <a:ext cx="4743606" cy="11079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6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구성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87740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717787" y="885418"/>
            <a:ext cx="294503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구성</a:t>
            </a:r>
            <a:endParaRPr lang="ko-KR" altLang="en-US" sz="4000" dirty="0"/>
          </a:p>
        </p:txBody>
      </p:sp>
      <p:sp>
        <p:nvSpPr>
          <p:cNvPr id="7" name="직사각형 6"/>
          <p:cNvSpPr/>
          <p:nvPr/>
        </p:nvSpPr>
        <p:spPr>
          <a:xfrm>
            <a:off x="4847357" y="3361586"/>
            <a:ext cx="4685898" cy="2123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6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Site</a:t>
            </a:r>
          </a:p>
          <a:p>
            <a:pPr algn="ctr"/>
            <a:r>
              <a:rPr lang="en-US" altLang="ko-KR" sz="6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Structure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73737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직선 연결선 92"/>
          <p:cNvCxnSpPr/>
          <p:nvPr/>
        </p:nvCxnSpPr>
        <p:spPr>
          <a:xfrm>
            <a:off x="6641420" y="2982674"/>
            <a:ext cx="0" cy="3001666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6124907" y="2999053"/>
            <a:ext cx="497463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392689" y="298007"/>
            <a:ext cx="636053" cy="640626"/>
            <a:chOff x="4989043" y="741218"/>
            <a:chExt cx="636053" cy="640626"/>
          </a:xfrm>
        </p:grpSpPr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13" name="직사각형 112"/>
            <p:cNvSpPr/>
            <p:nvPr/>
          </p:nvSpPr>
          <p:spPr>
            <a:xfrm>
              <a:off x="5134256" y="1166400"/>
              <a:ext cx="490840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Index</a:t>
              </a:r>
              <a:endParaRPr lang="ko-KR" altLang="en-US" sz="800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239632" y="4580186"/>
            <a:ext cx="1567607" cy="1181448"/>
            <a:chOff x="4167775" y="920857"/>
            <a:chExt cx="1567607" cy="118144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27" name="직사각형 126"/>
            <p:cNvSpPr/>
            <p:nvPr/>
          </p:nvSpPr>
          <p:spPr>
            <a:xfrm>
              <a:off x="4282740" y="1394419"/>
              <a:ext cx="1452642" cy="7078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Pension, Room,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Roomdetail_Support,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r>
                <a:rPr lang="en-US" altLang="ko-KR" sz="800" dirty="0" err="1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Roomdetail_Fucility</a:t>
              </a: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</a:t>
              </a:r>
            </a:p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Roomdetail_Structure,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Roomdetail_Using</a:t>
              </a:r>
            </a:p>
          </p:txBody>
        </p:sp>
      </p:grpSp>
      <p:grpSp>
        <p:nvGrpSpPr>
          <p:cNvPr id="152" name="그룹 151"/>
          <p:cNvGrpSpPr/>
          <p:nvPr/>
        </p:nvGrpSpPr>
        <p:grpSpPr>
          <a:xfrm>
            <a:off x="4104294" y="700279"/>
            <a:ext cx="769311" cy="935227"/>
            <a:chOff x="4167775" y="920857"/>
            <a:chExt cx="769311" cy="935227"/>
          </a:xfrm>
        </p:grpSpPr>
        <p:pic>
          <p:nvPicPr>
            <p:cNvPr id="153" name="그림 15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54" name="직사각형 153"/>
            <p:cNvSpPr/>
            <p:nvPr/>
          </p:nvSpPr>
          <p:spPr>
            <a:xfrm>
              <a:off x="4282740" y="1394419"/>
              <a:ext cx="654346" cy="4616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Order,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Pension,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</a:t>
              </a:r>
              <a:endParaRPr lang="ko-KR" altLang="en-US" sz="800" dirty="0"/>
            </a:p>
          </p:txBody>
        </p:sp>
      </p:grpSp>
      <p:grpSp>
        <p:nvGrpSpPr>
          <p:cNvPr id="155" name="그룹 154"/>
          <p:cNvGrpSpPr/>
          <p:nvPr/>
        </p:nvGrpSpPr>
        <p:grpSpPr>
          <a:xfrm>
            <a:off x="2511834" y="4580186"/>
            <a:ext cx="734045" cy="689006"/>
            <a:chOff x="4167775" y="920857"/>
            <a:chExt cx="734045" cy="689006"/>
          </a:xfrm>
        </p:grpSpPr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58" name="직사각형 157"/>
            <p:cNvSpPr/>
            <p:nvPr/>
          </p:nvSpPr>
          <p:spPr>
            <a:xfrm>
              <a:off x="4282740" y="1394419"/>
              <a:ext cx="619080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Pension</a:t>
              </a:r>
              <a:endParaRPr lang="ko-KR" altLang="en-US" sz="800" dirty="0"/>
            </a:p>
          </p:txBody>
        </p:sp>
      </p:grpSp>
      <p:grpSp>
        <p:nvGrpSpPr>
          <p:cNvPr id="159" name="그룹 158"/>
          <p:cNvGrpSpPr/>
          <p:nvPr/>
        </p:nvGrpSpPr>
        <p:grpSpPr>
          <a:xfrm>
            <a:off x="2464209" y="2466149"/>
            <a:ext cx="955050" cy="640626"/>
            <a:chOff x="4989043" y="741218"/>
            <a:chExt cx="955050" cy="640626"/>
          </a:xfrm>
        </p:grpSpPr>
        <p:pic>
          <p:nvPicPr>
            <p:cNvPr id="160" name="그림 15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61" name="직사각형 160"/>
            <p:cNvSpPr/>
            <p:nvPr/>
          </p:nvSpPr>
          <p:spPr>
            <a:xfrm>
              <a:off x="5134256" y="1166400"/>
              <a:ext cx="80983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S_Location</a:t>
              </a:r>
              <a:endParaRPr lang="ko-KR" altLang="en-US" sz="800" dirty="0"/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4015112" y="4580186"/>
            <a:ext cx="734045" cy="689006"/>
            <a:chOff x="4167775" y="920857"/>
            <a:chExt cx="734045" cy="689006"/>
          </a:xfrm>
        </p:grpSpPr>
        <p:pic>
          <p:nvPicPr>
            <p:cNvPr id="167" name="그림 16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68" name="직사각형 167"/>
            <p:cNvSpPr/>
            <p:nvPr/>
          </p:nvSpPr>
          <p:spPr>
            <a:xfrm>
              <a:off x="4282740" y="1394419"/>
              <a:ext cx="619080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Pension</a:t>
              </a:r>
              <a:endParaRPr lang="ko-KR" altLang="en-US" sz="800" dirty="0"/>
            </a:p>
          </p:txBody>
        </p:sp>
      </p:grpSp>
      <p:grpSp>
        <p:nvGrpSpPr>
          <p:cNvPr id="172" name="그룹 171"/>
          <p:cNvGrpSpPr/>
          <p:nvPr/>
        </p:nvGrpSpPr>
        <p:grpSpPr>
          <a:xfrm>
            <a:off x="5564797" y="4580186"/>
            <a:ext cx="734045" cy="689006"/>
            <a:chOff x="4167775" y="920857"/>
            <a:chExt cx="734045" cy="689006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74" name="직사각형 173"/>
            <p:cNvSpPr/>
            <p:nvPr/>
          </p:nvSpPr>
          <p:spPr>
            <a:xfrm>
              <a:off x="4282740" y="1394419"/>
              <a:ext cx="619080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Pension</a:t>
              </a:r>
            </a:p>
          </p:txBody>
        </p:sp>
      </p:grpSp>
      <p:grpSp>
        <p:nvGrpSpPr>
          <p:cNvPr id="175" name="그룹 174"/>
          <p:cNvGrpSpPr/>
          <p:nvPr/>
        </p:nvGrpSpPr>
        <p:grpSpPr>
          <a:xfrm>
            <a:off x="5526697" y="2466149"/>
            <a:ext cx="826810" cy="640626"/>
            <a:chOff x="4989043" y="741218"/>
            <a:chExt cx="826810" cy="640626"/>
          </a:xfrm>
        </p:grpSpPr>
        <p:pic>
          <p:nvPicPr>
            <p:cNvPr id="176" name="그림 17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77" name="직사각형 176"/>
            <p:cNvSpPr/>
            <p:nvPr/>
          </p:nvSpPr>
          <p:spPr>
            <a:xfrm>
              <a:off x="5134256" y="1166400"/>
              <a:ext cx="68159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S_OnMap</a:t>
              </a:r>
              <a:endParaRPr lang="ko-KR" altLang="en-US" sz="800" dirty="0"/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7144382" y="2466149"/>
            <a:ext cx="955050" cy="640626"/>
            <a:chOff x="4989043" y="741218"/>
            <a:chExt cx="955050" cy="640626"/>
          </a:xfrm>
        </p:grpSpPr>
        <p:pic>
          <p:nvPicPr>
            <p:cNvPr id="188" name="그림 1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89" name="직사각형 188"/>
            <p:cNvSpPr/>
            <p:nvPr/>
          </p:nvSpPr>
          <p:spPr>
            <a:xfrm>
              <a:off x="5134256" y="1166400"/>
              <a:ext cx="80983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S_OneShot</a:t>
              </a:r>
              <a:endParaRPr lang="ko-KR" altLang="en-US" sz="800" dirty="0"/>
            </a:p>
          </p:txBody>
        </p:sp>
      </p:grpSp>
      <p:cxnSp>
        <p:nvCxnSpPr>
          <p:cNvPr id="66" name="직선 연결선 65"/>
          <p:cNvCxnSpPr/>
          <p:nvPr/>
        </p:nvCxnSpPr>
        <p:spPr>
          <a:xfrm>
            <a:off x="2645849" y="1860016"/>
            <a:ext cx="4716368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6887326" y="900151"/>
            <a:ext cx="0" cy="97370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2668395" y="1858132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7343722" y="1876590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>
            <a:off x="4161720" y="1865482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>
            <a:off x="5673305" y="1865482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3593863" y="5984340"/>
            <a:ext cx="5527277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5090308" y="2991105"/>
            <a:ext cx="0" cy="2993235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3593863" y="2982674"/>
            <a:ext cx="0" cy="3001666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9114161" y="3005907"/>
            <a:ext cx="0" cy="2978433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382390" y="2999053"/>
            <a:ext cx="211473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4757499" y="2999053"/>
            <a:ext cx="351859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8089907" y="3005907"/>
            <a:ext cx="1031233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>
            <a:off x="4138250" y="5984340"/>
            <a:ext cx="0" cy="868601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838206" y="1590908"/>
            <a:ext cx="0" cy="4637238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6887326" y="1590908"/>
            <a:ext cx="2961234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>
            <a:off x="9839470" y="6228146"/>
            <a:ext cx="0" cy="624795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/>
          <p:cNvCxnSpPr/>
          <p:nvPr/>
        </p:nvCxnSpPr>
        <p:spPr>
          <a:xfrm flipV="1">
            <a:off x="4401517" y="3132511"/>
            <a:ext cx="0" cy="1368911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/>
          <p:nvPr/>
        </p:nvCxnSpPr>
        <p:spPr>
          <a:xfrm flipV="1">
            <a:off x="5935549" y="3132511"/>
            <a:ext cx="0" cy="1368911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/>
          <p:nvPr/>
        </p:nvCxnSpPr>
        <p:spPr>
          <a:xfrm flipV="1">
            <a:off x="7584425" y="3132511"/>
            <a:ext cx="0" cy="1368911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/>
          <p:nvPr/>
        </p:nvCxnSpPr>
        <p:spPr>
          <a:xfrm flipV="1">
            <a:off x="2885422" y="3132511"/>
            <a:ext cx="0" cy="1368911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4859858" y="1305570"/>
            <a:ext cx="1781562" cy="0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/>
          <p:cNvCxnSpPr/>
          <p:nvPr/>
        </p:nvCxnSpPr>
        <p:spPr>
          <a:xfrm flipV="1">
            <a:off x="6623784" y="938634"/>
            <a:ext cx="0" cy="365839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직사각형 199"/>
          <p:cNvSpPr/>
          <p:nvPr/>
        </p:nvSpPr>
        <p:spPr>
          <a:xfrm>
            <a:off x="5782989" y="990921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grpSp>
        <p:nvGrpSpPr>
          <p:cNvPr id="169" name="그룹 168"/>
          <p:cNvGrpSpPr/>
          <p:nvPr/>
        </p:nvGrpSpPr>
        <p:grpSpPr>
          <a:xfrm>
            <a:off x="3977012" y="2466149"/>
            <a:ext cx="961462" cy="640626"/>
            <a:chOff x="4989043" y="741218"/>
            <a:chExt cx="961462" cy="640626"/>
          </a:xfrm>
        </p:grpSpPr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71" name="직사각형 170"/>
            <p:cNvSpPr/>
            <p:nvPr/>
          </p:nvSpPr>
          <p:spPr>
            <a:xfrm>
              <a:off x="5134256" y="1166400"/>
              <a:ext cx="816249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S_Discount</a:t>
              </a:r>
              <a:endParaRPr lang="ko-KR" altLang="en-US" sz="800" dirty="0"/>
            </a:p>
          </p:txBody>
        </p:sp>
      </p:grpSp>
      <p:sp>
        <p:nvSpPr>
          <p:cNvPr id="218" name="직사각형 217"/>
          <p:cNvSpPr/>
          <p:nvPr/>
        </p:nvSpPr>
        <p:spPr>
          <a:xfrm>
            <a:off x="2195545" y="3808507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19" name="직사각형 218"/>
          <p:cNvSpPr/>
          <p:nvPr/>
        </p:nvSpPr>
        <p:spPr>
          <a:xfrm>
            <a:off x="3746448" y="3808507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20" name="직사각형 219"/>
          <p:cNvSpPr/>
          <p:nvPr/>
        </p:nvSpPr>
        <p:spPr>
          <a:xfrm>
            <a:off x="5258033" y="3808507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22" name="직사각형 221"/>
          <p:cNvSpPr/>
          <p:nvPr/>
        </p:nvSpPr>
        <p:spPr>
          <a:xfrm>
            <a:off x="6906925" y="3808507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cxnSp>
        <p:nvCxnSpPr>
          <p:cNvPr id="84" name="직선 화살표 연결선 83"/>
          <p:cNvCxnSpPr/>
          <p:nvPr/>
        </p:nvCxnSpPr>
        <p:spPr>
          <a:xfrm>
            <a:off x="10548621" y="468094"/>
            <a:ext cx="1149233" cy="0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10548621" y="957656"/>
            <a:ext cx="1149233" cy="1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9257693" y="314206"/>
            <a:ext cx="1175322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페이지의 흐름</a:t>
            </a:r>
            <a:endParaRPr lang="ko-KR" altLang="en-US" sz="1400" dirty="0"/>
          </a:p>
        </p:txBody>
      </p:sp>
      <p:sp>
        <p:nvSpPr>
          <p:cNvPr id="97" name="직사각형 96"/>
          <p:cNvSpPr/>
          <p:nvPr/>
        </p:nvSpPr>
        <p:spPr>
          <a:xfrm>
            <a:off x="9264105" y="810099"/>
            <a:ext cx="1168910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데이터의 흐름</a:t>
            </a:r>
            <a:endParaRPr lang="ko-KR" altLang="en-US" sz="1400" dirty="0"/>
          </a:p>
        </p:txBody>
      </p:sp>
      <p:sp>
        <p:nvSpPr>
          <p:cNvPr id="68" name="TextBox 67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307106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직선 화살표 연결선 153"/>
          <p:cNvCxnSpPr/>
          <p:nvPr/>
        </p:nvCxnSpPr>
        <p:spPr>
          <a:xfrm flipH="1">
            <a:off x="4232897" y="1625999"/>
            <a:ext cx="785813" cy="0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 flipV="1">
            <a:off x="4246565" y="1911476"/>
            <a:ext cx="0" cy="1969643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타원 78"/>
          <p:cNvSpPr/>
          <p:nvPr/>
        </p:nvSpPr>
        <p:spPr>
          <a:xfrm>
            <a:off x="8639658" y="2523108"/>
            <a:ext cx="441694" cy="220847"/>
          </a:xfrm>
          <a:custGeom>
            <a:avLst/>
            <a:gdLst>
              <a:gd name="connsiteX0" fmla="*/ 0 w 441694"/>
              <a:gd name="connsiteY0" fmla="*/ 220847 h 441694"/>
              <a:gd name="connsiteX1" fmla="*/ 220847 w 441694"/>
              <a:gd name="connsiteY1" fmla="*/ 0 h 441694"/>
              <a:gd name="connsiteX2" fmla="*/ 441694 w 441694"/>
              <a:gd name="connsiteY2" fmla="*/ 220847 h 441694"/>
              <a:gd name="connsiteX3" fmla="*/ 220847 w 441694"/>
              <a:gd name="connsiteY3" fmla="*/ 441694 h 441694"/>
              <a:gd name="connsiteX4" fmla="*/ 0 w 441694"/>
              <a:gd name="connsiteY4" fmla="*/ 220847 h 441694"/>
              <a:gd name="connsiteX0" fmla="*/ 0 w 441694"/>
              <a:gd name="connsiteY0" fmla="*/ 220847 h 220847"/>
              <a:gd name="connsiteX1" fmla="*/ 220847 w 441694"/>
              <a:gd name="connsiteY1" fmla="*/ 0 h 220847"/>
              <a:gd name="connsiteX2" fmla="*/ 441694 w 441694"/>
              <a:gd name="connsiteY2" fmla="*/ 220847 h 220847"/>
              <a:gd name="connsiteX3" fmla="*/ 0 w 441694"/>
              <a:gd name="connsiteY3" fmla="*/ 220847 h 2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694" h="220847">
                <a:moveTo>
                  <a:pt x="0" y="220847"/>
                </a:moveTo>
                <a:cubicBezTo>
                  <a:pt x="0" y="98877"/>
                  <a:pt x="98877" y="0"/>
                  <a:pt x="220847" y="0"/>
                </a:cubicBezTo>
                <a:cubicBezTo>
                  <a:pt x="342817" y="0"/>
                  <a:pt x="441694" y="98877"/>
                  <a:pt x="441694" y="220847"/>
                </a:cubicBezTo>
                <a:cubicBezTo>
                  <a:pt x="404886" y="257655"/>
                  <a:pt x="36808" y="257655"/>
                  <a:pt x="0" y="220847"/>
                </a:cubicBezTo>
                <a:close/>
              </a:path>
            </a:pathLst>
          </a:cu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8567135" y="2728715"/>
            <a:ext cx="586740" cy="297180"/>
          </a:xfrm>
          <a:prstGeom prst="rect">
            <a:avLst/>
          </a:prstGeom>
          <a:solidFill>
            <a:srgbClr val="3B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직선 화살표 연결선 116"/>
          <p:cNvCxnSpPr/>
          <p:nvPr/>
        </p:nvCxnSpPr>
        <p:spPr>
          <a:xfrm>
            <a:off x="8872347" y="1988491"/>
            <a:ext cx="0" cy="995798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8" name="그룹 127"/>
          <p:cNvGrpSpPr/>
          <p:nvPr/>
        </p:nvGrpSpPr>
        <p:grpSpPr>
          <a:xfrm>
            <a:off x="8628919" y="1398437"/>
            <a:ext cx="623229" cy="640626"/>
            <a:chOff x="4989043" y="741218"/>
            <a:chExt cx="623229" cy="640626"/>
          </a:xfrm>
        </p:grpSpPr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30" name="직사각형 129"/>
            <p:cNvSpPr/>
            <p:nvPr/>
          </p:nvSpPr>
          <p:spPr>
            <a:xfrm>
              <a:off x="5134256" y="1166400"/>
              <a:ext cx="478016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Login</a:t>
              </a:r>
              <a:endParaRPr lang="ko-KR" altLang="en-US" sz="800" dirty="0"/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8638444" y="2997351"/>
            <a:ext cx="951844" cy="640626"/>
            <a:chOff x="4989043" y="741218"/>
            <a:chExt cx="951844" cy="640626"/>
          </a:xfrm>
        </p:grpSpPr>
        <p:pic>
          <p:nvPicPr>
            <p:cNvPr id="135" name="그림 1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36" name="직사각형 135"/>
            <p:cNvSpPr/>
            <p:nvPr/>
          </p:nvSpPr>
          <p:spPr>
            <a:xfrm>
              <a:off x="5134256" y="1166400"/>
              <a:ext cx="806631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Login_Proc</a:t>
              </a:r>
              <a:endParaRPr lang="ko-KR" altLang="en-US" sz="800" dirty="0"/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8667019" y="4391025"/>
            <a:ext cx="581284" cy="689006"/>
            <a:chOff x="4167775" y="920857"/>
            <a:chExt cx="581284" cy="689006"/>
          </a:xfrm>
        </p:grpSpPr>
        <p:pic>
          <p:nvPicPr>
            <p:cNvPr id="150" name="그림 1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51" name="직사각형 150"/>
            <p:cNvSpPr/>
            <p:nvPr/>
          </p:nvSpPr>
          <p:spPr>
            <a:xfrm>
              <a:off x="4282740" y="1394419"/>
              <a:ext cx="439544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User</a:t>
              </a:r>
              <a:endParaRPr lang="ko-KR" altLang="en-US" sz="800" dirty="0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9869475" y="1398437"/>
            <a:ext cx="551093" cy="640626"/>
            <a:chOff x="4989043" y="741218"/>
            <a:chExt cx="551093" cy="640626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60" name="직사각형 59"/>
            <p:cNvSpPr/>
            <p:nvPr/>
          </p:nvSpPr>
          <p:spPr>
            <a:xfrm>
              <a:off x="5134256" y="1166400"/>
              <a:ext cx="405880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Join</a:t>
              </a:r>
              <a:endParaRPr lang="ko-KR" altLang="en-US" sz="800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0899690" y="1398437"/>
            <a:ext cx="955050" cy="640626"/>
            <a:chOff x="4989043" y="741218"/>
            <a:chExt cx="955050" cy="640626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54" name="직사각형 53"/>
            <p:cNvSpPr/>
            <p:nvPr/>
          </p:nvSpPr>
          <p:spPr>
            <a:xfrm>
              <a:off x="5134256" y="1166400"/>
              <a:ext cx="80983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Q_Youhyoo</a:t>
              </a:r>
              <a:endParaRPr lang="ko-KR" altLang="en-US" sz="800" dirty="0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269150" y="1398437"/>
            <a:ext cx="749866" cy="640626"/>
            <a:chOff x="4989043" y="741218"/>
            <a:chExt cx="749866" cy="640626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57" name="직사각형 56"/>
            <p:cNvSpPr/>
            <p:nvPr/>
          </p:nvSpPr>
          <p:spPr>
            <a:xfrm>
              <a:off x="5134256" y="1166400"/>
              <a:ext cx="604653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Mypage</a:t>
              </a:r>
              <a:endParaRPr lang="ko-KR" altLang="en-US" sz="800" dirty="0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7528663" y="5798533"/>
            <a:ext cx="698570" cy="640626"/>
            <a:chOff x="4989043" y="741218"/>
            <a:chExt cx="698570" cy="640626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63" name="직사각형 62"/>
            <p:cNvSpPr/>
            <p:nvPr/>
          </p:nvSpPr>
          <p:spPr>
            <a:xfrm>
              <a:off x="5134256" y="1166400"/>
              <a:ext cx="55335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Modify</a:t>
              </a:r>
              <a:endParaRPr lang="ko-KR" altLang="en-US" sz="800" dirty="0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6265863" y="2341684"/>
            <a:ext cx="993732" cy="935227"/>
            <a:chOff x="4167775" y="920857"/>
            <a:chExt cx="993732" cy="935227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66" name="직사각형 65"/>
            <p:cNvSpPr/>
            <p:nvPr/>
          </p:nvSpPr>
          <p:spPr>
            <a:xfrm>
              <a:off x="4282740" y="1394419"/>
              <a:ext cx="878767" cy="4616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User, Order,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Q_Youhyoo, 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Wishlist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0079700" y="5984811"/>
            <a:ext cx="939020" cy="640626"/>
            <a:chOff x="4989043" y="741218"/>
            <a:chExt cx="939020" cy="640626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69" name="직사각형 68"/>
            <p:cNvSpPr/>
            <p:nvPr/>
          </p:nvSpPr>
          <p:spPr>
            <a:xfrm>
              <a:off x="5134256" y="1166400"/>
              <a:ext cx="79380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Withdrawal</a:t>
              </a:r>
              <a:endParaRPr lang="ko-KR" altLang="en-US" sz="800" dirty="0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10892826" y="4881515"/>
            <a:ext cx="924802" cy="689006"/>
            <a:chOff x="4167775" y="920857"/>
            <a:chExt cx="924802" cy="689006"/>
          </a:xfrm>
        </p:grpSpPr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75" name="직사각형 74"/>
            <p:cNvSpPr/>
            <p:nvPr/>
          </p:nvSpPr>
          <p:spPr>
            <a:xfrm>
              <a:off x="4282740" y="1394419"/>
              <a:ext cx="80983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Q_Youhyoo</a:t>
              </a:r>
              <a:endParaRPr lang="ko-KR" altLang="en-US" sz="800" dirty="0"/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3554400" y="1398437"/>
            <a:ext cx="897342" cy="640626"/>
            <a:chOff x="4989043" y="741218"/>
            <a:chExt cx="897342" cy="640626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78" name="직사각형 77"/>
            <p:cNvSpPr/>
            <p:nvPr/>
          </p:nvSpPr>
          <p:spPr>
            <a:xfrm>
              <a:off x="5134256" y="1166400"/>
              <a:ext cx="752129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DetailView</a:t>
              </a:r>
              <a:endParaRPr lang="ko-KR" altLang="en-US" sz="800" dirty="0"/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2618330" y="4494622"/>
            <a:ext cx="913372" cy="640626"/>
            <a:chOff x="4989043" y="741218"/>
            <a:chExt cx="913372" cy="640626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81" name="직사각형 80"/>
            <p:cNvSpPr/>
            <p:nvPr/>
          </p:nvSpPr>
          <p:spPr>
            <a:xfrm>
              <a:off x="5134256" y="1166400"/>
              <a:ext cx="768159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Q_Pension</a:t>
              </a:r>
              <a:endParaRPr lang="ko-KR" altLang="en-US" sz="800" dirty="0"/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4232897" y="4494622"/>
            <a:ext cx="719409" cy="640626"/>
            <a:chOff x="4989043" y="741218"/>
            <a:chExt cx="719409" cy="640626"/>
          </a:xfrm>
        </p:grpSpPr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91" name="직사각형 90"/>
            <p:cNvSpPr/>
            <p:nvPr/>
          </p:nvSpPr>
          <p:spPr>
            <a:xfrm>
              <a:off x="5134256" y="1166400"/>
              <a:ext cx="574196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Review</a:t>
              </a:r>
              <a:endParaRPr lang="ko-KR" altLang="en-US" sz="800" dirty="0"/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5697502" y="4494622"/>
            <a:ext cx="531857" cy="640626"/>
            <a:chOff x="4989043" y="741218"/>
            <a:chExt cx="531857" cy="640626"/>
          </a:xfrm>
        </p:grpSpPr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94" name="직사각형 93"/>
            <p:cNvSpPr/>
            <p:nvPr/>
          </p:nvSpPr>
          <p:spPr>
            <a:xfrm>
              <a:off x="5134256" y="1166400"/>
              <a:ext cx="386644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Pay</a:t>
              </a:r>
              <a:endParaRPr lang="ko-KR" altLang="en-US" sz="800" dirty="0"/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2434785" y="2083635"/>
            <a:ext cx="1567607" cy="1550780"/>
            <a:chOff x="4167775" y="920857"/>
            <a:chExt cx="1567607" cy="1550780"/>
          </a:xfrm>
        </p:grpSpPr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97" name="직사각형 96"/>
            <p:cNvSpPr/>
            <p:nvPr/>
          </p:nvSpPr>
          <p:spPr>
            <a:xfrm>
              <a:off x="4282740" y="1394419"/>
              <a:ext cx="1452642" cy="107721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Pension, Room,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Roomdetail_Support,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r>
                <a:rPr lang="en-US" altLang="ko-KR" sz="800" dirty="0" err="1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Roomdetail_Fucility</a:t>
              </a: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</a:t>
              </a:r>
            </a:p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Roomdetail_Structure,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Roomdetail_Using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Q_Pension,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Review, </a:t>
              </a:r>
              <a:r>
                <a:rPr lang="en-US" altLang="ko-KR" sz="800" dirty="0" err="1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Order_Room</a:t>
              </a: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</a:t>
              </a:r>
            </a:p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Order_User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5697502" y="5857875"/>
            <a:ext cx="605805" cy="689006"/>
            <a:chOff x="4167775" y="920857"/>
            <a:chExt cx="605805" cy="689006"/>
          </a:xfrm>
        </p:grpSpPr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00" name="직사각형 99"/>
            <p:cNvSpPr/>
            <p:nvPr/>
          </p:nvSpPr>
          <p:spPr>
            <a:xfrm>
              <a:off x="4282740" y="1394419"/>
              <a:ext cx="490840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Order</a:t>
              </a:r>
              <a:endParaRPr lang="ko-KR" altLang="en-US" sz="800" dirty="0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2618330" y="5857875"/>
            <a:ext cx="883124" cy="689006"/>
            <a:chOff x="4167775" y="920857"/>
            <a:chExt cx="883124" cy="689006"/>
          </a:xfrm>
        </p:grpSpPr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03" name="직사각형 102"/>
            <p:cNvSpPr/>
            <p:nvPr/>
          </p:nvSpPr>
          <p:spPr>
            <a:xfrm>
              <a:off x="4282740" y="1394419"/>
              <a:ext cx="768159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Q_Pension</a:t>
              </a:r>
              <a:endParaRPr lang="ko-KR" altLang="en-US" sz="800" dirty="0"/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4232897" y="5857875"/>
            <a:ext cx="689161" cy="689006"/>
            <a:chOff x="4167775" y="920857"/>
            <a:chExt cx="689161" cy="689006"/>
          </a:xfrm>
        </p:grpSpPr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06" name="직사각형 105"/>
            <p:cNvSpPr/>
            <p:nvPr/>
          </p:nvSpPr>
          <p:spPr>
            <a:xfrm>
              <a:off x="4282740" y="1394419"/>
              <a:ext cx="574196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Review</a:t>
              </a:r>
              <a:endParaRPr lang="ko-KR" altLang="en-US" sz="800" dirty="0"/>
            </a:p>
          </p:txBody>
        </p:sp>
      </p:grpSp>
      <p:cxnSp>
        <p:nvCxnSpPr>
          <p:cNvPr id="107" name="직선 화살표 연결선 106"/>
          <p:cNvCxnSpPr/>
          <p:nvPr/>
        </p:nvCxnSpPr>
        <p:spPr>
          <a:xfrm>
            <a:off x="3761670" y="0"/>
            <a:ext cx="0" cy="1362075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7422215" y="772817"/>
            <a:ext cx="3709034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>
            <a:off x="11118701" y="789391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>
            <a:off x="7433882" y="772817"/>
            <a:ext cx="0" cy="617240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>
            <a:off x="8812232" y="763107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>
            <a:off x="10041382" y="789391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05593" y="2320335"/>
            <a:ext cx="1112035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10217628" y="2019198"/>
            <a:ext cx="0" cy="319554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 flipV="1">
            <a:off x="11181218" y="1998016"/>
            <a:ext cx="0" cy="721174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 flipV="1">
            <a:off x="9115118" y="2053003"/>
            <a:ext cx="0" cy="285749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/>
          <p:nvPr/>
        </p:nvCxnSpPr>
        <p:spPr>
          <a:xfrm flipV="1">
            <a:off x="7850949" y="2053003"/>
            <a:ext cx="0" cy="1206826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/>
          <p:nvPr/>
        </p:nvCxnSpPr>
        <p:spPr>
          <a:xfrm flipH="1">
            <a:off x="7793799" y="1655855"/>
            <a:ext cx="961283" cy="0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7831899" y="2716015"/>
            <a:ext cx="81607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9073203" y="2706490"/>
            <a:ext cx="2088554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/>
          <p:nvPr/>
        </p:nvCxnSpPr>
        <p:spPr>
          <a:xfrm>
            <a:off x="9439275" y="0"/>
            <a:ext cx="0" cy="76310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2810691" y="3864545"/>
            <a:ext cx="304336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/>
          <p:nvPr/>
        </p:nvCxnSpPr>
        <p:spPr>
          <a:xfrm>
            <a:off x="2829978" y="3881118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/>
          <p:nvPr/>
        </p:nvCxnSpPr>
        <p:spPr>
          <a:xfrm>
            <a:off x="4395043" y="3854835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/>
          <p:nvPr/>
        </p:nvCxnSpPr>
        <p:spPr>
          <a:xfrm>
            <a:off x="5840045" y="3881119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/>
          <p:cNvCxnSpPr/>
          <p:nvPr/>
        </p:nvCxnSpPr>
        <p:spPr>
          <a:xfrm>
            <a:off x="7640348" y="2020001"/>
            <a:ext cx="0" cy="3778532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>
            <a:off x="8109381" y="6320801"/>
            <a:ext cx="1984793" cy="0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/>
          <p:nvPr/>
        </p:nvCxnSpPr>
        <p:spPr>
          <a:xfrm flipV="1">
            <a:off x="7493528" y="2065703"/>
            <a:ext cx="0" cy="2778761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 flipH="1">
            <a:off x="6164076" y="4844464"/>
            <a:ext cx="1348502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/>
          <p:nvPr/>
        </p:nvCxnSpPr>
        <p:spPr>
          <a:xfrm>
            <a:off x="2813269" y="5179079"/>
            <a:ext cx="0" cy="684455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/>
          <p:nvPr/>
        </p:nvCxnSpPr>
        <p:spPr>
          <a:xfrm>
            <a:off x="4469596" y="5179079"/>
            <a:ext cx="0" cy="684455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/>
          <p:nvPr/>
        </p:nvCxnSpPr>
        <p:spPr>
          <a:xfrm>
            <a:off x="5917383" y="5179079"/>
            <a:ext cx="0" cy="684455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/>
          <p:cNvCxnSpPr/>
          <p:nvPr/>
        </p:nvCxnSpPr>
        <p:spPr>
          <a:xfrm flipV="1">
            <a:off x="9041715" y="3684945"/>
            <a:ext cx="0" cy="684455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/>
          <p:cNvCxnSpPr/>
          <p:nvPr/>
        </p:nvCxnSpPr>
        <p:spPr>
          <a:xfrm>
            <a:off x="8025044" y="6131287"/>
            <a:ext cx="855611" cy="0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/>
          <p:cNvCxnSpPr/>
          <p:nvPr/>
        </p:nvCxnSpPr>
        <p:spPr>
          <a:xfrm flipV="1">
            <a:off x="8862822" y="5080032"/>
            <a:ext cx="0" cy="980979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/>
          <p:nvPr/>
        </p:nvCxnSpPr>
        <p:spPr>
          <a:xfrm>
            <a:off x="7822374" y="4881515"/>
            <a:ext cx="0" cy="925541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/>
          <p:cNvCxnSpPr/>
          <p:nvPr/>
        </p:nvCxnSpPr>
        <p:spPr>
          <a:xfrm>
            <a:off x="7803324" y="4876468"/>
            <a:ext cx="2495550" cy="0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연결선 214"/>
          <p:cNvCxnSpPr/>
          <p:nvPr/>
        </p:nvCxnSpPr>
        <p:spPr>
          <a:xfrm>
            <a:off x="9101777" y="6131287"/>
            <a:ext cx="1128715" cy="0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/>
          <p:cNvCxnSpPr/>
          <p:nvPr/>
        </p:nvCxnSpPr>
        <p:spPr>
          <a:xfrm>
            <a:off x="10298874" y="4864587"/>
            <a:ext cx="0" cy="1085344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/>
          <p:cNvCxnSpPr/>
          <p:nvPr/>
        </p:nvCxnSpPr>
        <p:spPr>
          <a:xfrm flipV="1">
            <a:off x="9101777" y="5080032"/>
            <a:ext cx="0" cy="980979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/>
          <p:cNvCxnSpPr/>
          <p:nvPr/>
        </p:nvCxnSpPr>
        <p:spPr>
          <a:xfrm>
            <a:off x="11155425" y="3025895"/>
            <a:ext cx="0" cy="1818569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/>
          <p:cNvCxnSpPr/>
          <p:nvPr/>
        </p:nvCxnSpPr>
        <p:spPr>
          <a:xfrm>
            <a:off x="11162168" y="3025895"/>
            <a:ext cx="250541" cy="0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 flipV="1">
            <a:off x="11390293" y="2074958"/>
            <a:ext cx="0" cy="950937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2639838" y="1675350"/>
            <a:ext cx="0" cy="503625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/>
          <p:cNvCxnSpPr/>
          <p:nvPr/>
        </p:nvCxnSpPr>
        <p:spPr>
          <a:xfrm>
            <a:off x="2628936" y="1675350"/>
            <a:ext cx="912008" cy="0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>
            <a:off x="6485348" y="1801079"/>
            <a:ext cx="0" cy="597274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화살표 연결선 251"/>
          <p:cNvCxnSpPr/>
          <p:nvPr/>
        </p:nvCxnSpPr>
        <p:spPr>
          <a:xfrm>
            <a:off x="6465881" y="1801079"/>
            <a:ext cx="840557" cy="0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직사각형 260"/>
          <p:cNvSpPr/>
          <p:nvPr/>
        </p:nvSpPr>
        <p:spPr>
          <a:xfrm>
            <a:off x="2748688" y="1803754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67" name="직사각형 266"/>
          <p:cNvSpPr/>
          <p:nvPr/>
        </p:nvSpPr>
        <p:spPr>
          <a:xfrm>
            <a:off x="6592523" y="1912279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69" name="직사각형 268"/>
          <p:cNvSpPr/>
          <p:nvPr/>
        </p:nvSpPr>
        <p:spPr>
          <a:xfrm>
            <a:off x="8274440" y="3845310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70" name="직사각형 269"/>
          <p:cNvSpPr/>
          <p:nvPr/>
        </p:nvSpPr>
        <p:spPr>
          <a:xfrm>
            <a:off x="8252835" y="5770721"/>
            <a:ext cx="575799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update</a:t>
            </a:r>
            <a:endParaRPr lang="ko-KR" altLang="en-US" sz="800" dirty="0"/>
          </a:p>
        </p:txBody>
      </p:sp>
      <p:sp>
        <p:nvSpPr>
          <p:cNvPr id="271" name="직사각형 270"/>
          <p:cNvSpPr/>
          <p:nvPr/>
        </p:nvSpPr>
        <p:spPr>
          <a:xfrm>
            <a:off x="7897848" y="5157837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79" name="직사각형 278"/>
          <p:cNvSpPr/>
          <p:nvPr/>
        </p:nvSpPr>
        <p:spPr>
          <a:xfrm>
            <a:off x="9658825" y="5157837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80" name="직사각형 279"/>
          <p:cNvSpPr/>
          <p:nvPr/>
        </p:nvSpPr>
        <p:spPr>
          <a:xfrm>
            <a:off x="11292816" y="3919450"/>
            <a:ext cx="52129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insert</a:t>
            </a:r>
            <a:endParaRPr lang="ko-KR" altLang="en-US" sz="800" dirty="0"/>
          </a:p>
        </p:txBody>
      </p:sp>
      <p:sp>
        <p:nvSpPr>
          <p:cNvPr id="282" name="직사각형 281"/>
          <p:cNvSpPr/>
          <p:nvPr/>
        </p:nvSpPr>
        <p:spPr>
          <a:xfrm>
            <a:off x="4553532" y="5359752"/>
            <a:ext cx="52129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insert</a:t>
            </a:r>
            <a:endParaRPr lang="ko-KR" altLang="en-US" sz="800" dirty="0"/>
          </a:p>
        </p:txBody>
      </p:sp>
      <p:sp>
        <p:nvSpPr>
          <p:cNvPr id="283" name="직사각형 282"/>
          <p:cNvSpPr/>
          <p:nvPr/>
        </p:nvSpPr>
        <p:spPr>
          <a:xfrm>
            <a:off x="6026498" y="5359752"/>
            <a:ext cx="52129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insert</a:t>
            </a:r>
            <a:endParaRPr lang="ko-KR" altLang="en-US" sz="800" dirty="0"/>
          </a:p>
        </p:txBody>
      </p:sp>
      <p:sp>
        <p:nvSpPr>
          <p:cNvPr id="284" name="직사각형 283"/>
          <p:cNvSpPr/>
          <p:nvPr/>
        </p:nvSpPr>
        <p:spPr>
          <a:xfrm>
            <a:off x="2900848" y="5359752"/>
            <a:ext cx="52129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insert</a:t>
            </a:r>
            <a:endParaRPr lang="ko-KR" altLang="en-US" sz="800" dirty="0"/>
          </a:p>
        </p:txBody>
      </p:sp>
      <p:sp>
        <p:nvSpPr>
          <p:cNvPr id="285" name="직사각형 284"/>
          <p:cNvSpPr/>
          <p:nvPr/>
        </p:nvSpPr>
        <p:spPr>
          <a:xfrm>
            <a:off x="9276732" y="5793820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delete</a:t>
            </a:r>
            <a:endParaRPr lang="ko-KR" altLang="en-US" sz="800" dirty="0"/>
          </a:p>
        </p:txBody>
      </p:sp>
      <p:cxnSp>
        <p:nvCxnSpPr>
          <p:cNvPr id="118" name="직선 연결선 117"/>
          <p:cNvCxnSpPr/>
          <p:nvPr/>
        </p:nvCxnSpPr>
        <p:spPr>
          <a:xfrm>
            <a:off x="7851339" y="3236466"/>
            <a:ext cx="81607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 flipH="1">
            <a:off x="9276732" y="4629416"/>
            <a:ext cx="817442" cy="0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 flipV="1">
            <a:off x="10079700" y="2066492"/>
            <a:ext cx="0" cy="2554457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10159919" y="4186373"/>
            <a:ext cx="52129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insert</a:t>
            </a:r>
            <a:endParaRPr lang="ko-KR" altLang="en-US" sz="800" dirty="0"/>
          </a:p>
        </p:txBody>
      </p:sp>
      <p:grpSp>
        <p:nvGrpSpPr>
          <p:cNvPr id="133" name="그룹 132"/>
          <p:cNvGrpSpPr/>
          <p:nvPr/>
        </p:nvGrpSpPr>
        <p:grpSpPr>
          <a:xfrm>
            <a:off x="4888736" y="428269"/>
            <a:ext cx="971080" cy="640626"/>
            <a:chOff x="4989043" y="741218"/>
            <a:chExt cx="971080" cy="640626"/>
          </a:xfrm>
        </p:grpSpPr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40" name="직사각형 139"/>
            <p:cNvSpPr/>
            <p:nvPr/>
          </p:nvSpPr>
          <p:spPr>
            <a:xfrm>
              <a:off x="5134256" y="1166400"/>
              <a:ext cx="82586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DetailPhoto</a:t>
              </a:r>
              <a:endParaRPr lang="ko-KR" altLang="en-US" sz="800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888736" y="1266821"/>
            <a:ext cx="921388" cy="640626"/>
            <a:chOff x="5038200" y="1653669"/>
            <a:chExt cx="921388" cy="640626"/>
          </a:xfrm>
        </p:grpSpPr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8200" y="1653669"/>
              <a:ext cx="524956" cy="524956"/>
            </a:xfrm>
            <a:prstGeom prst="rect">
              <a:avLst/>
            </a:prstGeom>
          </p:spPr>
        </p:pic>
        <p:sp>
          <p:nvSpPr>
            <p:cNvPr id="143" name="직사각형 142"/>
            <p:cNvSpPr/>
            <p:nvPr/>
          </p:nvSpPr>
          <p:spPr>
            <a:xfrm>
              <a:off x="5183413" y="2078851"/>
              <a:ext cx="776175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DetailIntro</a:t>
              </a:r>
              <a:endParaRPr lang="ko-KR" altLang="en-US" sz="800" dirty="0"/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4888736" y="2107289"/>
            <a:ext cx="1139396" cy="640626"/>
            <a:chOff x="4989043" y="741218"/>
            <a:chExt cx="1139396" cy="640626"/>
          </a:xfrm>
        </p:grpSpPr>
        <p:pic>
          <p:nvPicPr>
            <p:cNvPr id="152" name="그림 15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53" name="직사각형 152"/>
            <p:cNvSpPr/>
            <p:nvPr/>
          </p:nvSpPr>
          <p:spPr>
            <a:xfrm>
              <a:off x="5134256" y="1166400"/>
              <a:ext cx="994183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Q_Pension.jsp</a:t>
              </a:r>
              <a:endParaRPr lang="ko-KR" altLang="en-US" sz="8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</p:grpSp>
      <p:cxnSp>
        <p:nvCxnSpPr>
          <p:cNvPr id="155" name="직선 연결선 154"/>
          <p:cNvCxnSpPr/>
          <p:nvPr/>
        </p:nvCxnSpPr>
        <p:spPr>
          <a:xfrm>
            <a:off x="4662835" y="665853"/>
            <a:ext cx="29857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>
            <a:off x="4662835" y="2500974"/>
            <a:ext cx="29857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/>
          <p:cNvCxnSpPr/>
          <p:nvPr/>
        </p:nvCxnSpPr>
        <p:spPr>
          <a:xfrm flipV="1">
            <a:off x="4679957" y="665854"/>
            <a:ext cx="0" cy="2611057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그룹 144"/>
          <p:cNvGrpSpPr/>
          <p:nvPr/>
        </p:nvGrpSpPr>
        <p:grpSpPr>
          <a:xfrm>
            <a:off x="4888736" y="2939516"/>
            <a:ext cx="1200310" cy="640626"/>
            <a:chOff x="4989043" y="741218"/>
            <a:chExt cx="1200310" cy="640626"/>
          </a:xfrm>
        </p:grpSpPr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48" name="직사각형 147"/>
            <p:cNvSpPr/>
            <p:nvPr/>
          </p:nvSpPr>
          <p:spPr>
            <a:xfrm>
              <a:off x="5134256" y="1166400"/>
              <a:ext cx="105509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ReviewProc.jsp</a:t>
              </a:r>
              <a:endParaRPr lang="ko-KR" altLang="en-US" sz="8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</p:grpSp>
      <p:cxnSp>
        <p:nvCxnSpPr>
          <p:cNvPr id="158" name="직선 연결선 157"/>
          <p:cNvCxnSpPr/>
          <p:nvPr/>
        </p:nvCxnSpPr>
        <p:spPr>
          <a:xfrm>
            <a:off x="4662835" y="3271657"/>
            <a:ext cx="29857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76401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717787" y="885418"/>
            <a:ext cx="294503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구성</a:t>
            </a:r>
            <a:endParaRPr lang="ko-KR" altLang="en-US" sz="4000" dirty="0"/>
          </a:p>
        </p:txBody>
      </p:sp>
      <p:sp>
        <p:nvSpPr>
          <p:cNvPr id="7" name="직사각형 6"/>
          <p:cNvSpPr/>
          <p:nvPr/>
        </p:nvSpPr>
        <p:spPr>
          <a:xfrm>
            <a:off x="4459430" y="3361586"/>
            <a:ext cx="5461752" cy="11079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6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ER-Diagram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03303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그룹 317"/>
          <p:cNvGrpSpPr/>
          <p:nvPr/>
        </p:nvGrpSpPr>
        <p:grpSpPr>
          <a:xfrm rot="16200000">
            <a:off x="10037762" y="6067190"/>
            <a:ext cx="190342" cy="182504"/>
            <a:chOff x="9858405" y="5624217"/>
            <a:chExt cx="534718" cy="512701"/>
          </a:xfrm>
        </p:grpSpPr>
        <p:cxnSp>
          <p:nvCxnSpPr>
            <p:cNvPr id="319" name="직선 연결선 318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직선 연결선 319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0" name="직선 연결선 339"/>
          <p:cNvCxnSpPr/>
          <p:nvPr/>
        </p:nvCxnSpPr>
        <p:spPr>
          <a:xfrm rot="10800000" flipV="1">
            <a:off x="10061792" y="6043913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/>
          <p:cNvCxnSpPr/>
          <p:nvPr/>
        </p:nvCxnSpPr>
        <p:spPr>
          <a:xfrm rot="10800000" flipV="1">
            <a:off x="4141404" y="3567556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/>
          <p:cNvCxnSpPr/>
          <p:nvPr/>
        </p:nvCxnSpPr>
        <p:spPr>
          <a:xfrm>
            <a:off x="8777122" y="5732126"/>
            <a:ext cx="2052173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/>
          <p:cNvCxnSpPr/>
          <p:nvPr/>
        </p:nvCxnSpPr>
        <p:spPr>
          <a:xfrm>
            <a:off x="9300499" y="6154613"/>
            <a:ext cx="1540988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그룹 216"/>
          <p:cNvGrpSpPr/>
          <p:nvPr/>
        </p:nvGrpSpPr>
        <p:grpSpPr>
          <a:xfrm rot="5400000">
            <a:off x="3440156" y="5870340"/>
            <a:ext cx="190342" cy="182504"/>
            <a:chOff x="9858405" y="5624217"/>
            <a:chExt cx="534718" cy="512701"/>
          </a:xfrm>
        </p:grpSpPr>
        <p:cxnSp>
          <p:nvCxnSpPr>
            <p:cNvPr id="219" name="직선 연결선 218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6" name="직선 연결선 215"/>
          <p:cNvCxnSpPr/>
          <p:nvPr/>
        </p:nvCxnSpPr>
        <p:spPr>
          <a:xfrm>
            <a:off x="2898823" y="5971760"/>
            <a:ext cx="1013554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/>
          <p:nvPr/>
        </p:nvCxnSpPr>
        <p:spPr>
          <a:xfrm>
            <a:off x="4059082" y="6170634"/>
            <a:ext cx="224692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2944088" y="5560118"/>
            <a:ext cx="1141158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7696326" y="751483"/>
            <a:ext cx="112483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6626787" y="5136448"/>
            <a:ext cx="2120973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그룹 296"/>
          <p:cNvGrpSpPr/>
          <p:nvPr/>
        </p:nvGrpSpPr>
        <p:grpSpPr>
          <a:xfrm rot="5400000">
            <a:off x="6677217" y="5042049"/>
            <a:ext cx="190342" cy="182504"/>
            <a:chOff x="9858405" y="5624217"/>
            <a:chExt cx="534718" cy="512701"/>
          </a:xfrm>
        </p:grpSpPr>
        <p:cxnSp>
          <p:nvCxnSpPr>
            <p:cNvPr id="298" name="직선 연결선 297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직선 연결선 298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0" name="직선 연결선 299"/>
          <p:cNvCxnSpPr/>
          <p:nvPr/>
        </p:nvCxnSpPr>
        <p:spPr>
          <a:xfrm flipV="1">
            <a:off x="6863640" y="5022834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연결선 300"/>
          <p:cNvCxnSpPr/>
          <p:nvPr/>
        </p:nvCxnSpPr>
        <p:spPr>
          <a:xfrm flipV="1">
            <a:off x="8477821" y="5022835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타원 256"/>
          <p:cNvSpPr/>
          <p:nvPr/>
        </p:nvSpPr>
        <p:spPr>
          <a:xfrm>
            <a:off x="4705890" y="2524105"/>
            <a:ext cx="203648" cy="203648"/>
          </a:xfrm>
          <a:prstGeom prst="ellipse">
            <a:avLst/>
          </a:pr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9" name="직사각형 338"/>
          <p:cNvSpPr/>
          <p:nvPr/>
        </p:nvSpPr>
        <p:spPr>
          <a:xfrm>
            <a:off x="4493613" y="2646560"/>
            <a:ext cx="628202" cy="144924"/>
          </a:xfrm>
          <a:prstGeom prst="rect">
            <a:avLst/>
          </a:prstGeom>
          <a:solidFill>
            <a:srgbClr val="3B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타원 255"/>
          <p:cNvSpPr/>
          <p:nvPr/>
        </p:nvSpPr>
        <p:spPr>
          <a:xfrm>
            <a:off x="5585853" y="2326249"/>
            <a:ext cx="203648" cy="203648"/>
          </a:xfrm>
          <a:prstGeom prst="ellipse">
            <a:avLst/>
          </a:pr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8" name="직사각형 337"/>
          <p:cNvSpPr/>
          <p:nvPr/>
        </p:nvSpPr>
        <p:spPr>
          <a:xfrm>
            <a:off x="5364480" y="2446112"/>
            <a:ext cx="458848" cy="144924"/>
          </a:xfrm>
          <a:prstGeom prst="rect">
            <a:avLst/>
          </a:prstGeom>
          <a:solidFill>
            <a:srgbClr val="3B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/>
          <p:cNvSpPr/>
          <p:nvPr/>
        </p:nvSpPr>
        <p:spPr>
          <a:xfrm>
            <a:off x="7125081" y="3423544"/>
            <a:ext cx="203648" cy="203648"/>
          </a:xfrm>
          <a:prstGeom prst="ellipse">
            <a:avLst/>
          </a:pr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/>
          <p:cNvSpPr/>
          <p:nvPr/>
        </p:nvSpPr>
        <p:spPr>
          <a:xfrm>
            <a:off x="6814158" y="3423605"/>
            <a:ext cx="203648" cy="203648"/>
          </a:xfrm>
          <a:prstGeom prst="ellipse">
            <a:avLst/>
          </a:pr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3" name="직사각형 332"/>
          <p:cNvSpPr/>
          <p:nvPr/>
        </p:nvSpPr>
        <p:spPr>
          <a:xfrm>
            <a:off x="6764221" y="3544968"/>
            <a:ext cx="628202" cy="254064"/>
          </a:xfrm>
          <a:prstGeom prst="rect">
            <a:avLst/>
          </a:prstGeom>
          <a:solidFill>
            <a:srgbClr val="3B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14158" y="3686537"/>
            <a:ext cx="203648" cy="203648"/>
          </a:xfrm>
          <a:prstGeom prst="ellipse">
            <a:avLst/>
          </a:pr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/>
          <p:cNvSpPr/>
          <p:nvPr/>
        </p:nvSpPr>
        <p:spPr>
          <a:xfrm>
            <a:off x="7126003" y="3686537"/>
            <a:ext cx="203648" cy="203648"/>
          </a:xfrm>
          <a:prstGeom prst="ellipse">
            <a:avLst/>
          </a:pr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6726155" y="3805472"/>
            <a:ext cx="628202" cy="254064"/>
          </a:xfrm>
          <a:prstGeom prst="rect">
            <a:avLst/>
          </a:prstGeom>
          <a:solidFill>
            <a:srgbClr val="3B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연결선 96"/>
          <p:cNvCxnSpPr/>
          <p:nvPr/>
        </p:nvCxnSpPr>
        <p:spPr>
          <a:xfrm flipH="1">
            <a:off x="7783469" y="3120376"/>
            <a:ext cx="921619" cy="1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 flipV="1">
            <a:off x="9742715" y="1291149"/>
            <a:ext cx="0" cy="1877796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8847400" y="3909283"/>
            <a:ext cx="2647914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 flipV="1">
            <a:off x="11495314" y="2679223"/>
            <a:ext cx="0" cy="1240833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 flipV="1">
            <a:off x="10646229" y="2100544"/>
            <a:ext cx="0" cy="1467435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8896287" y="3550054"/>
            <a:ext cx="1760828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8847400" y="3169125"/>
            <a:ext cx="906201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 flipV="1">
            <a:off x="8812109" y="739522"/>
            <a:ext cx="0" cy="1665203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756960"/>
              </p:ext>
            </p:extLst>
          </p:nvPr>
        </p:nvGraphicFramePr>
        <p:xfrm>
          <a:off x="7308620" y="254982"/>
          <a:ext cx="757305" cy="18288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57305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Roomdetail_Around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ra_pnum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ra_sea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ra_valley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ra_river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ra_mountain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ra_island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467231"/>
              </p:ext>
            </p:extLst>
          </p:nvPr>
        </p:nvGraphicFramePr>
        <p:xfrm>
          <a:off x="10376838" y="209571"/>
          <a:ext cx="749300" cy="28956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Roomdetail_Support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rs_pnum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rs_market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rs_meal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rs_pet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rs_part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rs_board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rs_pickup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rs_inet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rs_movie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rs_café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rs_shuttle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89381"/>
              </p:ext>
            </p:extLst>
          </p:nvPr>
        </p:nvGraphicFramePr>
        <p:xfrm>
          <a:off x="11260416" y="195236"/>
          <a:ext cx="749300" cy="33223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Roomdetail_Facility 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rf_pnum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rf_pool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rf_slide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rf_soccer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rf_footb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rf_bbq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rf_campfire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rf_karaoke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rf_basketb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rf_seminar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rf_bike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rf_4wbike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rf_servival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9" name="표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521694"/>
              </p:ext>
            </p:extLst>
          </p:nvPr>
        </p:nvGraphicFramePr>
        <p:xfrm>
          <a:off x="9485102" y="216272"/>
          <a:ext cx="749300" cy="2042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Roomdetail_Structure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rr_pnum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rr_sndfloor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rr_single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rr_spa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rr_terrace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rr_roomamt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rr_toiletamt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0" name="직선 연결선 109"/>
          <p:cNvCxnSpPr>
            <a:endCxn id="214" idx="2"/>
          </p:cNvCxnSpPr>
          <p:nvPr/>
        </p:nvCxnSpPr>
        <p:spPr>
          <a:xfrm>
            <a:off x="6516765" y="3525368"/>
            <a:ext cx="297393" cy="61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4974770" y="3525369"/>
            <a:ext cx="979715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2318240" y="6731946"/>
            <a:ext cx="698226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 flipV="1">
            <a:off x="5438883" y="3788361"/>
            <a:ext cx="0" cy="2274682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161643" y="6053990"/>
            <a:ext cx="1293931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>
            <a:endCxn id="40" idx="2"/>
          </p:cNvCxnSpPr>
          <p:nvPr/>
        </p:nvCxnSpPr>
        <p:spPr>
          <a:xfrm>
            <a:off x="5425922" y="3788361"/>
            <a:ext cx="138823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2926415" y="4520332"/>
            <a:ext cx="1828801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 flipV="1">
            <a:off x="4170696" y="5131834"/>
            <a:ext cx="0" cy="93120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2936868" y="5131832"/>
            <a:ext cx="124957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00868" y="3389313"/>
            <a:ext cx="112947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 flipV="1">
            <a:off x="3851701" y="1468963"/>
            <a:ext cx="0" cy="1665204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/>
          <p:cNvCxnSpPr/>
          <p:nvPr/>
        </p:nvCxnSpPr>
        <p:spPr>
          <a:xfrm>
            <a:off x="3863509" y="3114812"/>
            <a:ext cx="713012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 flipV="1">
            <a:off x="4190596" y="1955593"/>
            <a:ext cx="0" cy="687925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>
            <a:endCxn id="257" idx="2"/>
          </p:cNvCxnSpPr>
          <p:nvPr/>
        </p:nvCxnSpPr>
        <p:spPr>
          <a:xfrm>
            <a:off x="4186438" y="2625929"/>
            <a:ext cx="519452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 flipV="1">
            <a:off x="7226905" y="2446112"/>
            <a:ext cx="0" cy="1966216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7244761" y="4395391"/>
            <a:ext cx="1460327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 flipV="1">
            <a:off x="5223207" y="1723992"/>
            <a:ext cx="0" cy="71958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5789501" y="2425533"/>
            <a:ext cx="1455260" cy="8467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 flipV="1">
            <a:off x="6915982" y="2625929"/>
            <a:ext cx="0" cy="2161908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6906018" y="4787835"/>
            <a:ext cx="1941382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 flipV="1">
            <a:off x="6516765" y="1473868"/>
            <a:ext cx="0" cy="821651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>
          <a:xfrm>
            <a:off x="6517687" y="2284631"/>
            <a:ext cx="126731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 flipV="1">
            <a:off x="7778901" y="2273719"/>
            <a:ext cx="0" cy="860448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5675080" y="1011003"/>
            <a:ext cx="947998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/>
          <p:cNvCxnSpPr/>
          <p:nvPr/>
        </p:nvCxnSpPr>
        <p:spPr>
          <a:xfrm>
            <a:off x="4974770" y="3263964"/>
            <a:ext cx="712907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613857"/>
              </p:ext>
            </p:extLst>
          </p:nvPr>
        </p:nvGraphicFramePr>
        <p:xfrm>
          <a:off x="5865127" y="2772805"/>
          <a:ext cx="749300" cy="8534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Wishlist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w_id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w_pnum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975130"/>
              </p:ext>
            </p:extLst>
          </p:nvPr>
        </p:nvGraphicFramePr>
        <p:xfrm>
          <a:off x="6168053" y="257589"/>
          <a:ext cx="749300" cy="1493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Zipcode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z_addr1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z_addr2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z_addr3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z_addr4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z_zipcode</a:t>
                      </a:r>
                      <a:endParaRPr lang="ko-KR" altLang="en-US" sz="8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658784"/>
              </p:ext>
            </p:extLst>
          </p:nvPr>
        </p:nvGraphicFramePr>
        <p:xfrm>
          <a:off x="3640527" y="267534"/>
          <a:ext cx="749300" cy="1920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Review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rv_score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rv_question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rv_id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rv_date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rv_view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rv_photo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rv_pension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441845"/>
              </p:ext>
            </p:extLst>
          </p:nvPr>
        </p:nvGraphicFramePr>
        <p:xfrm>
          <a:off x="5914421" y="3876054"/>
          <a:ext cx="767958" cy="25603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67958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Room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r_num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r_name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r_maxpri_wd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r_minpri_wd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r_maxpri_we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r_minpri_we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r_maxcapa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r_mincapa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r_size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r_photo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r_pension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7" name="직선 연결선 156"/>
          <p:cNvCxnSpPr/>
          <p:nvPr/>
        </p:nvCxnSpPr>
        <p:spPr>
          <a:xfrm>
            <a:off x="2920081" y="1624780"/>
            <a:ext cx="57232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/>
          <p:cNvCxnSpPr/>
          <p:nvPr/>
        </p:nvCxnSpPr>
        <p:spPr>
          <a:xfrm flipV="1">
            <a:off x="3500868" y="1607846"/>
            <a:ext cx="0" cy="1792352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/>
          <p:nvPr/>
        </p:nvCxnSpPr>
        <p:spPr>
          <a:xfrm>
            <a:off x="3757856" y="2295519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그룹 250"/>
          <p:cNvGrpSpPr/>
          <p:nvPr/>
        </p:nvGrpSpPr>
        <p:grpSpPr>
          <a:xfrm rot="5400000">
            <a:off x="3449210" y="4420027"/>
            <a:ext cx="190342" cy="182504"/>
            <a:chOff x="9858405" y="5624217"/>
            <a:chExt cx="534718" cy="512701"/>
          </a:xfrm>
        </p:grpSpPr>
        <p:cxnSp>
          <p:nvCxnSpPr>
            <p:cNvPr id="176" name="직선 연결선 175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그룹 184"/>
          <p:cNvGrpSpPr/>
          <p:nvPr/>
        </p:nvGrpSpPr>
        <p:grpSpPr>
          <a:xfrm rot="5400000">
            <a:off x="3453341" y="5039608"/>
            <a:ext cx="190342" cy="182504"/>
            <a:chOff x="9858405" y="5624217"/>
            <a:chExt cx="534718" cy="512701"/>
          </a:xfrm>
        </p:grpSpPr>
        <p:cxnSp>
          <p:nvCxnSpPr>
            <p:cNvPr id="189" name="직선 연결선 188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그룹 191"/>
          <p:cNvGrpSpPr/>
          <p:nvPr/>
        </p:nvGrpSpPr>
        <p:grpSpPr>
          <a:xfrm rot="5400000">
            <a:off x="3440156" y="5458698"/>
            <a:ext cx="190342" cy="182504"/>
            <a:chOff x="9858405" y="5624217"/>
            <a:chExt cx="534718" cy="512701"/>
          </a:xfrm>
        </p:grpSpPr>
        <p:cxnSp>
          <p:nvCxnSpPr>
            <p:cNvPr id="193" name="직선 연결선 192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7" name="직선 연결선 196"/>
          <p:cNvCxnSpPr/>
          <p:nvPr/>
        </p:nvCxnSpPr>
        <p:spPr>
          <a:xfrm>
            <a:off x="11399499" y="3664761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10546336" y="3241798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9645241" y="2410550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8712216" y="1627929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6416872" y="1872701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4087438" y="2295519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4709752" y="2295519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/>
          <p:nvPr/>
        </p:nvCxnSpPr>
        <p:spPr>
          <a:xfrm>
            <a:off x="5124236" y="2295519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타원 220"/>
          <p:cNvSpPr/>
          <p:nvPr/>
        </p:nvSpPr>
        <p:spPr>
          <a:xfrm>
            <a:off x="5585853" y="2524105"/>
            <a:ext cx="203648" cy="203648"/>
          </a:xfrm>
          <a:prstGeom prst="ellipse">
            <a:avLst/>
          </a:pr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8" name="그룹 257"/>
          <p:cNvGrpSpPr/>
          <p:nvPr/>
        </p:nvGrpSpPr>
        <p:grpSpPr>
          <a:xfrm rot="5400000">
            <a:off x="9371042" y="3077873"/>
            <a:ext cx="190342" cy="182504"/>
            <a:chOff x="9858405" y="5624217"/>
            <a:chExt cx="534718" cy="512701"/>
          </a:xfrm>
        </p:grpSpPr>
        <p:cxnSp>
          <p:nvCxnSpPr>
            <p:cNvPr id="259" name="직선 연결선 258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그룹 260"/>
          <p:cNvGrpSpPr/>
          <p:nvPr/>
        </p:nvGrpSpPr>
        <p:grpSpPr>
          <a:xfrm rot="5400000">
            <a:off x="9371042" y="3452706"/>
            <a:ext cx="190342" cy="182504"/>
            <a:chOff x="9858405" y="5624217"/>
            <a:chExt cx="534718" cy="512701"/>
          </a:xfrm>
        </p:grpSpPr>
        <p:cxnSp>
          <p:nvCxnSpPr>
            <p:cNvPr id="262" name="직선 연결선 261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직선 연결선 262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4" name="그룹 263"/>
          <p:cNvGrpSpPr/>
          <p:nvPr/>
        </p:nvGrpSpPr>
        <p:grpSpPr>
          <a:xfrm rot="5400000">
            <a:off x="9371042" y="3811935"/>
            <a:ext cx="190342" cy="182504"/>
            <a:chOff x="9858405" y="5624217"/>
            <a:chExt cx="534718" cy="512701"/>
          </a:xfrm>
        </p:grpSpPr>
        <p:cxnSp>
          <p:nvCxnSpPr>
            <p:cNvPr id="265" name="직선 연결선 264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7" name="직선 연결선 266"/>
          <p:cNvCxnSpPr/>
          <p:nvPr/>
        </p:nvCxnSpPr>
        <p:spPr>
          <a:xfrm flipV="1">
            <a:off x="3658406" y="4395348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 267"/>
          <p:cNvCxnSpPr/>
          <p:nvPr/>
        </p:nvCxnSpPr>
        <p:spPr>
          <a:xfrm flipV="1">
            <a:off x="3658406" y="5022142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직선 연결선 268"/>
          <p:cNvCxnSpPr/>
          <p:nvPr/>
        </p:nvCxnSpPr>
        <p:spPr>
          <a:xfrm flipV="1">
            <a:off x="3649353" y="5439477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/>
          <p:cNvCxnSpPr/>
          <p:nvPr/>
        </p:nvCxnSpPr>
        <p:spPr>
          <a:xfrm flipV="1">
            <a:off x="9582202" y="3804798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/>
          <p:cNvCxnSpPr/>
          <p:nvPr/>
        </p:nvCxnSpPr>
        <p:spPr>
          <a:xfrm flipV="1">
            <a:off x="9582202" y="3437949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/>
          <p:cNvCxnSpPr/>
          <p:nvPr/>
        </p:nvCxnSpPr>
        <p:spPr>
          <a:xfrm flipV="1">
            <a:off x="9576106" y="3059391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타원 273"/>
          <p:cNvSpPr/>
          <p:nvPr/>
        </p:nvSpPr>
        <p:spPr>
          <a:xfrm>
            <a:off x="3658406" y="4454982"/>
            <a:ext cx="111609" cy="111609"/>
          </a:xfrm>
          <a:prstGeom prst="ellipse">
            <a:avLst/>
          </a:prstGeom>
          <a:solidFill>
            <a:srgbClr val="3B7CFF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타원 277"/>
          <p:cNvSpPr/>
          <p:nvPr/>
        </p:nvSpPr>
        <p:spPr>
          <a:xfrm>
            <a:off x="3658406" y="5081776"/>
            <a:ext cx="111609" cy="111609"/>
          </a:xfrm>
          <a:prstGeom prst="ellipse">
            <a:avLst/>
          </a:prstGeom>
          <a:solidFill>
            <a:srgbClr val="3B7CFF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/>
          <p:cNvSpPr/>
          <p:nvPr/>
        </p:nvSpPr>
        <p:spPr>
          <a:xfrm>
            <a:off x="3649353" y="5500775"/>
            <a:ext cx="111609" cy="111609"/>
          </a:xfrm>
          <a:prstGeom prst="ellipse">
            <a:avLst/>
          </a:prstGeom>
          <a:solidFill>
            <a:srgbClr val="3B7CFF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2" name="그룹 281"/>
          <p:cNvGrpSpPr/>
          <p:nvPr/>
        </p:nvGrpSpPr>
        <p:grpSpPr>
          <a:xfrm>
            <a:off x="8716994" y="1647188"/>
            <a:ext cx="190342" cy="182504"/>
            <a:chOff x="9858405" y="5624217"/>
            <a:chExt cx="534718" cy="512701"/>
          </a:xfrm>
        </p:grpSpPr>
        <p:cxnSp>
          <p:nvCxnSpPr>
            <p:cNvPr id="283" name="직선 연결선 282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직선 연결선 283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그룹 284"/>
          <p:cNvGrpSpPr/>
          <p:nvPr/>
        </p:nvGrpSpPr>
        <p:grpSpPr>
          <a:xfrm rot="16200000">
            <a:off x="8447696" y="3031354"/>
            <a:ext cx="190342" cy="182504"/>
            <a:chOff x="9858405" y="5624217"/>
            <a:chExt cx="534718" cy="512701"/>
          </a:xfrm>
        </p:grpSpPr>
        <p:cxnSp>
          <p:nvCxnSpPr>
            <p:cNvPr id="286" name="직선 연결선 285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직선 연결선 286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1" name="그룹 290"/>
          <p:cNvGrpSpPr/>
          <p:nvPr/>
        </p:nvGrpSpPr>
        <p:grpSpPr>
          <a:xfrm rot="5400000">
            <a:off x="5021379" y="3173389"/>
            <a:ext cx="190342" cy="182504"/>
            <a:chOff x="9858405" y="5624217"/>
            <a:chExt cx="534718" cy="512701"/>
          </a:xfrm>
        </p:grpSpPr>
        <p:cxnSp>
          <p:nvCxnSpPr>
            <p:cNvPr id="292" name="직선 연결선 291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직선 연결선 292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6" name="그룹 305"/>
          <p:cNvGrpSpPr/>
          <p:nvPr/>
        </p:nvGrpSpPr>
        <p:grpSpPr>
          <a:xfrm rot="16200000">
            <a:off x="8447695" y="3700616"/>
            <a:ext cx="190342" cy="182504"/>
            <a:chOff x="9858405" y="5624217"/>
            <a:chExt cx="534718" cy="512701"/>
          </a:xfrm>
        </p:grpSpPr>
        <p:cxnSp>
          <p:nvCxnSpPr>
            <p:cNvPr id="307" name="직선 연결선 306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직선 연결선 307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9" name="직선 연결선 308"/>
          <p:cNvCxnSpPr/>
          <p:nvPr/>
        </p:nvCxnSpPr>
        <p:spPr>
          <a:xfrm rot="10800000" flipV="1">
            <a:off x="8471725" y="3677339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연결선 309"/>
          <p:cNvCxnSpPr/>
          <p:nvPr/>
        </p:nvCxnSpPr>
        <p:spPr>
          <a:xfrm flipV="1">
            <a:off x="8477821" y="4684651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/>
          <p:cNvCxnSpPr/>
          <p:nvPr/>
        </p:nvCxnSpPr>
        <p:spPr>
          <a:xfrm flipV="1">
            <a:off x="8471725" y="4295800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직선 연결선 311"/>
          <p:cNvCxnSpPr/>
          <p:nvPr/>
        </p:nvCxnSpPr>
        <p:spPr>
          <a:xfrm flipV="1">
            <a:off x="8469901" y="3409989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직선 연결선 312"/>
          <p:cNvCxnSpPr/>
          <p:nvPr/>
        </p:nvCxnSpPr>
        <p:spPr>
          <a:xfrm flipV="1">
            <a:off x="5197037" y="3416093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/>
          <p:cNvCxnSpPr/>
          <p:nvPr/>
        </p:nvCxnSpPr>
        <p:spPr>
          <a:xfrm flipV="1">
            <a:off x="6035237" y="895563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연결선 314"/>
          <p:cNvCxnSpPr/>
          <p:nvPr/>
        </p:nvCxnSpPr>
        <p:spPr>
          <a:xfrm flipV="1">
            <a:off x="4156201" y="3280934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1" name="그룹 320"/>
          <p:cNvGrpSpPr/>
          <p:nvPr/>
        </p:nvGrpSpPr>
        <p:grpSpPr>
          <a:xfrm rot="5400000">
            <a:off x="3019947" y="1532089"/>
            <a:ext cx="190342" cy="182504"/>
            <a:chOff x="9858405" y="5624217"/>
            <a:chExt cx="534718" cy="512701"/>
          </a:xfrm>
        </p:grpSpPr>
        <p:cxnSp>
          <p:nvCxnSpPr>
            <p:cNvPr id="322" name="직선 연결선 321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직선 연결선 322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4" name="직선 연결선 323"/>
          <p:cNvCxnSpPr/>
          <p:nvPr/>
        </p:nvCxnSpPr>
        <p:spPr>
          <a:xfrm flipV="1">
            <a:off x="3193581" y="1512490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타원 324"/>
          <p:cNvSpPr/>
          <p:nvPr/>
        </p:nvSpPr>
        <p:spPr>
          <a:xfrm>
            <a:off x="3202048" y="1572124"/>
            <a:ext cx="111609" cy="111609"/>
          </a:xfrm>
          <a:prstGeom prst="ellipse">
            <a:avLst/>
          </a:prstGeom>
          <a:solidFill>
            <a:srgbClr val="3B7CFF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6" name="타원 325"/>
          <p:cNvSpPr/>
          <p:nvPr/>
        </p:nvSpPr>
        <p:spPr>
          <a:xfrm>
            <a:off x="4018268" y="3329417"/>
            <a:ext cx="111609" cy="111609"/>
          </a:xfrm>
          <a:prstGeom prst="ellipse">
            <a:avLst/>
          </a:prstGeom>
          <a:solidFill>
            <a:srgbClr val="3B7CFF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7" name="직선 연결선 326"/>
          <p:cNvCxnSpPr/>
          <p:nvPr/>
        </p:nvCxnSpPr>
        <p:spPr>
          <a:xfrm flipV="1">
            <a:off x="4156201" y="3007167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연결선 327"/>
          <p:cNvCxnSpPr/>
          <p:nvPr/>
        </p:nvCxnSpPr>
        <p:spPr>
          <a:xfrm flipV="1">
            <a:off x="4114651" y="4395346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직선 연결선 328"/>
          <p:cNvCxnSpPr/>
          <p:nvPr/>
        </p:nvCxnSpPr>
        <p:spPr>
          <a:xfrm>
            <a:off x="7345890" y="3525368"/>
            <a:ext cx="128823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직선 연결선 329"/>
          <p:cNvCxnSpPr>
            <a:stCxn id="214" idx="6"/>
            <a:endCxn id="212" idx="2"/>
          </p:cNvCxnSpPr>
          <p:nvPr/>
        </p:nvCxnSpPr>
        <p:spPr>
          <a:xfrm flipV="1">
            <a:off x="7017806" y="3525368"/>
            <a:ext cx="107275" cy="61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직선 연결선 330"/>
          <p:cNvCxnSpPr/>
          <p:nvPr/>
        </p:nvCxnSpPr>
        <p:spPr>
          <a:xfrm>
            <a:off x="7343666" y="3789724"/>
            <a:ext cx="1361422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직선 연결선 331"/>
          <p:cNvCxnSpPr>
            <a:stCxn id="40" idx="6"/>
            <a:endCxn id="218" idx="2"/>
          </p:cNvCxnSpPr>
          <p:nvPr/>
        </p:nvCxnSpPr>
        <p:spPr>
          <a:xfrm>
            <a:off x="7017806" y="3788361"/>
            <a:ext cx="108197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/>
          <p:cNvCxnSpPr>
            <a:endCxn id="221" idx="2"/>
          </p:cNvCxnSpPr>
          <p:nvPr/>
        </p:nvCxnSpPr>
        <p:spPr>
          <a:xfrm>
            <a:off x="4909538" y="2625929"/>
            <a:ext cx="676315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직선 연결선 334"/>
          <p:cNvCxnSpPr/>
          <p:nvPr/>
        </p:nvCxnSpPr>
        <p:spPr>
          <a:xfrm>
            <a:off x="5781882" y="2625929"/>
            <a:ext cx="1152318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직선 연결선 335"/>
          <p:cNvCxnSpPr/>
          <p:nvPr/>
        </p:nvCxnSpPr>
        <p:spPr>
          <a:xfrm>
            <a:off x="5235235" y="2425533"/>
            <a:ext cx="350618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직사각형 336"/>
          <p:cNvSpPr/>
          <p:nvPr/>
        </p:nvSpPr>
        <p:spPr>
          <a:xfrm>
            <a:off x="5184940" y="2645388"/>
            <a:ext cx="628202" cy="144924"/>
          </a:xfrm>
          <a:prstGeom prst="rect">
            <a:avLst/>
          </a:prstGeom>
          <a:solidFill>
            <a:srgbClr val="3B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2" name="직선 연결선 131"/>
          <p:cNvCxnSpPr/>
          <p:nvPr/>
        </p:nvCxnSpPr>
        <p:spPr>
          <a:xfrm flipV="1">
            <a:off x="4809645" y="1947181"/>
            <a:ext cx="0" cy="1240833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030061"/>
              </p:ext>
            </p:extLst>
          </p:nvPr>
        </p:nvGraphicFramePr>
        <p:xfrm>
          <a:off x="4287601" y="2963994"/>
          <a:ext cx="749300" cy="29870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User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u_id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u_pwd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u_type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u_cell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u_addr1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u_addr2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u_addr3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u_addr4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u_addr5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u_zipcode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u_birth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u_email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u_point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911641"/>
              </p:ext>
            </p:extLst>
          </p:nvPr>
        </p:nvGraphicFramePr>
        <p:xfrm>
          <a:off x="4646095" y="257860"/>
          <a:ext cx="749300" cy="1920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Q_Pension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qp_state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qp_question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qp_id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qp_date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qp_view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qp_answer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qp_pension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4" name="직선 연결선 153"/>
          <p:cNvCxnSpPr/>
          <p:nvPr/>
        </p:nvCxnSpPr>
        <p:spPr>
          <a:xfrm flipV="1">
            <a:off x="5687677" y="1011003"/>
            <a:ext cx="0" cy="2252961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834221"/>
              </p:ext>
            </p:extLst>
          </p:nvPr>
        </p:nvGraphicFramePr>
        <p:xfrm>
          <a:off x="8631352" y="1816428"/>
          <a:ext cx="749300" cy="36271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Pension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p_num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p_name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p_addr1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p_addr2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p_addr3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u_addr4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u_addr5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u_zipcode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p_tel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p_paytype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p_account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p_intro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p_photo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p_contect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p_lat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p_lng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6" name="직선 연결선 155"/>
          <p:cNvCxnSpPr/>
          <p:nvPr/>
        </p:nvCxnSpPr>
        <p:spPr>
          <a:xfrm flipV="1">
            <a:off x="5781882" y="3417212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/>
          <p:nvPr/>
        </p:nvCxnSpPr>
        <p:spPr>
          <a:xfrm flipV="1">
            <a:off x="6691676" y="3417212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29132"/>
              </p:ext>
            </p:extLst>
          </p:nvPr>
        </p:nvGraphicFramePr>
        <p:xfrm>
          <a:off x="2545995" y="3984913"/>
          <a:ext cx="902771" cy="25603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02771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Order_Room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o_num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o_pnum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o_pname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o_rnum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o_rname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o_peaple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o_date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o_exprice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o_price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o_state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o_group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470102"/>
              </p:ext>
            </p:extLst>
          </p:nvPr>
        </p:nvGraphicFramePr>
        <p:xfrm>
          <a:off x="2216415" y="464612"/>
          <a:ext cx="815976" cy="1493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15976"/>
              </a:tblGrid>
              <a:tr h="18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Q_Youhyoo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qy_question</a:t>
                      </a:r>
                      <a:endParaRPr lang="ko-KR" altLang="en-US" sz="800" dirty="0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qy_id</a:t>
                      </a:r>
                      <a:endParaRPr lang="ko-KR" altLang="en-US" sz="800" dirty="0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qy_date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qy_state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qy_answer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80" name="직선 연결선 179"/>
          <p:cNvCxnSpPr/>
          <p:nvPr/>
        </p:nvCxnSpPr>
        <p:spPr>
          <a:xfrm flipV="1">
            <a:off x="5802202" y="6055080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4709752" y="2832729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 flipV="1">
            <a:off x="8204642" y="633135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4" name="표 1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993102"/>
              </p:ext>
            </p:extLst>
          </p:nvPr>
        </p:nvGraphicFramePr>
        <p:xfrm>
          <a:off x="10205729" y="4168326"/>
          <a:ext cx="902771" cy="23469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02771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Order_User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ou_num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ou_customer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ou_birth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ou_emercall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ou_request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ou_id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ou_cell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ou_paytype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ou_group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ou_date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96" name="직선 연결선 195"/>
          <p:cNvCxnSpPr/>
          <p:nvPr/>
        </p:nvCxnSpPr>
        <p:spPr>
          <a:xfrm>
            <a:off x="2335794" y="3680084"/>
            <a:ext cx="1944153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 flipV="1">
            <a:off x="2335794" y="3662948"/>
            <a:ext cx="0" cy="3068998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/>
          <p:cNvCxnSpPr/>
          <p:nvPr/>
        </p:nvCxnSpPr>
        <p:spPr>
          <a:xfrm flipV="1">
            <a:off x="4075331" y="5560119"/>
            <a:ext cx="0" cy="61040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연결선 214"/>
          <p:cNvCxnSpPr/>
          <p:nvPr/>
        </p:nvCxnSpPr>
        <p:spPr>
          <a:xfrm>
            <a:off x="3906019" y="6550877"/>
            <a:ext cx="490609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/>
          <p:cNvCxnSpPr/>
          <p:nvPr/>
        </p:nvCxnSpPr>
        <p:spPr>
          <a:xfrm flipV="1">
            <a:off x="3649353" y="5851119"/>
            <a:ext cx="0" cy="23088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/>
          <p:nvPr/>
        </p:nvCxnSpPr>
        <p:spPr>
          <a:xfrm flipV="1">
            <a:off x="3900993" y="5964194"/>
            <a:ext cx="0" cy="61040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/>
          <p:nvPr/>
        </p:nvCxnSpPr>
        <p:spPr>
          <a:xfrm flipV="1">
            <a:off x="8795410" y="5732126"/>
            <a:ext cx="0" cy="801313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/>
          <p:cNvCxnSpPr/>
          <p:nvPr/>
        </p:nvCxnSpPr>
        <p:spPr>
          <a:xfrm flipV="1">
            <a:off x="9300500" y="6141835"/>
            <a:ext cx="0" cy="599164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/>
          <p:cNvCxnSpPr/>
          <p:nvPr/>
        </p:nvCxnSpPr>
        <p:spPr>
          <a:xfrm flipV="1">
            <a:off x="10070993" y="5620240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386793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717787" y="885418"/>
            <a:ext cx="294503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구성</a:t>
            </a:r>
            <a:endParaRPr lang="ko-KR" altLang="en-US" sz="4000" dirty="0"/>
          </a:p>
        </p:txBody>
      </p:sp>
      <p:sp>
        <p:nvSpPr>
          <p:cNvPr id="7" name="직사각형 6"/>
          <p:cNvSpPr/>
          <p:nvPr/>
        </p:nvSpPr>
        <p:spPr>
          <a:xfrm>
            <a:off x="4004981" y="3361586"/>
            <a:ext cx="6370655" cy="11079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6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DB-Structure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415841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986985"/>
              </p:ext>
            </p:extLst>
          </p:nvPr>
        </p:nvGraphicFramePr>
        <p:xfrm>
          <a:off x="2508251" y="425457"/>
          <a:ext cx="9226549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031"/>
                <a:gridCol w="1412861"/>
                <a:gridCol w="1077686"/>
                <a:gridCol w="5431971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User // </a:t>
                      </a:r>
                      <a:r>
                        <a:rPr lang="ko-KR" altLang="en-US" dirty="0" smtClean="0"/>
                        <a:t>회원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u_id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p.k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아이디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u_pwd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패스워드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u_type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유저 분류 </a:t>
                      </a:r>
                      <a:r>
                        <a:rPr lang="en-US" altLang="ko-KR" dirty="0" smtClean="0"/>
                        <a:t>(u=user, a=admin, b=business</a:t>
                      </a:r>
                      <a:r>
                        <a:rPr lang="en-US" altLang="ko-KR" baseline="0" dirty="0" smtClean="0"/>
                        <a:t> partner)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u_cell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(12)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전화번호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u_addr1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(8)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또는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u_addr2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(8)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구 또는 군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u_addr3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(8)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동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u_addr4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/>
                        <a:t>상세 주소 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u_addr5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(40)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유저의 </a:t>
                      </a:r>
                      <a:r>
                        <a:rPr lang="ko-KR" altLang="en-US" baseline="0" dirty="0" smtClean="0"/>
                        <a:t>나머지 주소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u_zipcode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(7)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우편번호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u_birth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생일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u_email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이메일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u_point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유저가 적립한 포인트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219123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4940" y="1380594"/>
            <a:ext cx="2511393" cy="1815882"/>
          </a:xfrm>
          <a:prstGeom prst="rect">
            <a:avLst/>
          </a:prstGeom>
          <a:solidFill>
            <a:srgbClr val="3B7CFF"/>
          </a:solidFill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</a:t>
            </a: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획</a:t>
            </a:r>
            <a:endParaRPr lang="en-US" altLang="ko-KR" sz="4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YouHyoo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기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획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9085" y="568332"/>
            <a:ext cx="12394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목차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8898" y="1380594"/>
            <a:ext cx="494718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환경 및 팀원 소개</a:t>
            </a:r>
            <a:endParaRPr lang="en-US" altLang="ko-KR" sz="4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YouHyoo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개발 환경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24940" y="3685350"/>
            <a:ext cx="31205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</a:t>
            </a: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</a:t>
            </a:r>
            <a:endParaRPr lang="en-US" altLang="ko-KR" sz="4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YouHyoo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작동 시연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68898" y="3685350"/>
            <a:ext cx="357501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4</a:t>
            </a:r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질문</a:t>
            </a:r>
            <a:endParaRPr lang="en-US" altLang="ko-KR" sz="4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느낀점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질문 및 피드백 공유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40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761531"/>
              </p:ext>
            </p:extLst>
          </p:nvPr>
        </p:nvGraphicFramePr>
        <p:xfrm>
          <a:off x="2508251" y="425457"/>
          <a:ext cx="9226549" cy="623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778"/>
                <a:gridCol w="1306285"/>
                <a:gridCol w="1774372"/>
                <a:gridCol w="4942114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Pension // </a:t>
                      </a:r>
                      <a:r>
                        <a:rPr lang="ko-KR" altLang="en-US" dirty="0" err="1" smtClean="0"/>
                        <a:t>펜션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p_num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int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p.k</a:t>
                      </a:r>
                      <a:r>
                        <a:rPr lang="en-US" altLang="ko-KR" sz="1700" dirty="0" smtClean="0"/>
                        <a:t>,</a:t>
                      </a:r>
                      <a:r>
                        <a:rPr lang="en-US" altLang="ko-KR" sz="1700" baseline="0" dirty="0" smtClean="0"/>
                        <a:t> </a:t>
                      </a:r>
                      <a:r>
                        <a:rPr lang="en-US" altLang="ko-KR" sz="1700" baseline="0" dirty="0" err="1" smtClean="0"/>
                        <a:t>auto_increment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dirty="0" err="1" smtClean="0"/>
                        <a:t>팬션</a:t>
                      </a:r>
                      <a:r>
                        <a:rPr lang="ko-KR" altLang="en-US" sz="1700" dirty="0" smtClean="0"/>
                        <a:t> 번호</a:t>
                      </a:r>
                      <a:endParaRPr lang="ko-KR" altLang="en-US" sz="17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p_name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(16)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err="1" smtClean="0"/>
                        <a:t>팬션</a:t>
                      </a:r>
                      <a:r>
                        <a:rPr lang="ko-KR" altLang="en-US" sz="1700" dirty="0" smtClean="0"/>
                        <a:t> 이름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p_addr1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(8)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시</a:t>
                      </a:r>
                      <a:r>
                        <a:rPr lang="en-US" altLang="ko-KR" sz="1700" baseline="0" dirty="0" smtClean="0"/>
                        <a:t> </a:t>
                      </a:r>
                      <a:r>
                        <a:rPr lang="ko-KR" altLang="en-US" sz="1700" baseline="0" dirty="0" smtClean="0"/>
                        <a:t>또는</a:t>
                      </a:r>
                      <a:r>
                        <a:rPr lang="en-US" altLang="ko-KR" sz="1700" dirty="0" smtClean="0"/>
                        <a:t> </a:t>
                      </a:r>
                      <a:r>
                        <a:rPr lang="ko-KR" altLang="en-US" sz="1700" dirty="0" smtClean="0"/>
                        <a:t>도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p_addr2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(8)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 smtClean="0"/>
                        <a:t>구 또는 군</a:t>
                      </a:r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p_addr3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(8)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동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p_addr4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(20)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aseline="0" dirty="0" smtClean="0"/>
                        <a:t>상세 주소 </a:t>
                      </a:r>
                      <a:endParaRPr lang="ko-KR" altLang="en-US" sz="1700" dirty="0" smtClean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p_addr5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(40)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 err="1" smtClean="0"/>
                        <a:t>펜션의</a:t>
                      </a:r>
                      <a:r>
                        <a:rPr lang="ko-KR" altLang="en-US" sz="1700" dirty="0" smtClean="0"/>
                        <a:t> </a:t>
                      </a:r>
                      <a:r>
                        <a:rPr lang="ko-KR" altLang="en-US" sz="1700" baseline="0" dirty="0" smtClean="0"/>
                        <a:t>나머지 주소</a:t>
                      </a:r>
                      <a:endParaRPr lang="ko-KR" altLang="en-US" sz="1700" dirty="0" smtClean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p_zipcode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(7)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시</a:t>
                      </a:r>
                      <a:r>
                        <a:rPr lang="en-US" altLang="ko-KR" sz="1700" baseline="0" dirty="0" smtClean="0"/>
                        <a:t> </a:t>
                      </a:r>
                      <a:r>
                        <a:rPr lang="ko-KR" altLang="en-US" sz="1700" baseline="0" dirty="0" smtClean="0"/>
                        <a:t>또는</a:t>
                      </a:r>
                      <a:r>
                        <a:rPr lang="en-US" altLang="ko-KR" sz="1700" dirty="0" smtClean="0"/>
                        <a:t> </a:t>
                      </a:r>
                      <a:r>
                        <a:rPr lang="ko-KR" altLang="en-US" sz="1700" dirty="0" smtClean="0"/>
                        <a:t>도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p_tel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(12)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전화번호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p_paytype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int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 smtClean="0"/>
                        <a:t>지불 방법 </a:t>
                      </a:r>
                      <a:r>
                        <a:rPr lang="en-US" altLang="ko-KR" sz="1700" dirty="0" smtClean="0"/>
                        <a:t>(</a:t>
                      </a:r>
                      <a:r>
                        <a:rPr lang="ko-KR" altLang="en-US" sz="1700" dirty="0" smtClean="0"/>
                        <a:t>비트 계산으로 변환</a:t>
                      </a:r>
                      <a:r>
                        <a:rPr lang="en-US" altLang="ko-KR" sz="1700" dirty="0" smtClean="0"/>
                        <a:t>)</a:t>
                      </a:r>
                      <a:endParaRPr lang="ko-KR" altLang="en-US" sz="1700" dirty="0" smtClean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p_account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(24)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계좌번호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p_intro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text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err="1" smtClean="0"/>
                        <a:t>펜션</a:t>
                      </a:r>
                      <a:r>
                        <a:rPr lang="ko-KR" altLang="en-US" sz="1700" dirty="0" smtClean="0"/>
                        <a:t> 설명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p_photo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text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err="1" smtClean="0"/>
                        <a:t>펜션</a:t>
                      </a:r>
                      <a:r>
                        <a:rPr lang="ko-KR" altLang="en-US" sz="1700" dirty="0" smtClean="0"/>
                        <a:t> 사진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p_contect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smtClean="0"/>
                        <a:t>text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오시는 길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p_lat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double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지도상 위도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p_lng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double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지도상 경도</a:t>
                      </a:r>
                      <a:endParaRPr lang="ko-KR" altLang="en-US" sz="17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332210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042372"/>
              </p:ext>
            </p:extLst>
          </p:nvPr>
        </p:nvGraphicFramePr>
        <p:xfrm>
          <a:off x="2508251" y="425457"/>
          <a:ext cx="922655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035"/>
                <a:gridCol w="1349828"/>
                <a:gridCol w="2503715"/>
                <a:gridCol w="3907972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Room</a:t>
                      </a:r>
                      <a:r>
                        <a:rPr lang="en-US" altLang="ko-KR" baseline="0" dirty="0" smtClean="0"/>
                        <a:t> // </a:t>
                      </a:r>
                      <a:r>
                        <a:rPr lang="ko-KR" altLang="en-US" baseline="0" dirty="0" smtClean="0"/>
                        <a:t>방 정보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r_num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p.k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auto_increment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객실 번호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갤실</a:t>
                      </a:r>
                      <a:r>
                        <a:rPr lang="ko-KR" altLang="en-US" dirty="0" smtClean="0"/>
                        <a:t> 이름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r_maxpri_wd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성수기 </a:t>
                      </a:r>
                      <a:r>
                        <a:rPr lang="ko-KR" altLang="en-US" dirty="0" err="1" smtClean="0"/>
                        <a:t>주중가</a:t>
                      </a:r>
                      <a:r>
                        <a:rPr lang="en-US" altLang="ko-KR" baseline="0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r_minpri_we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비성수기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주말가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r_maxpri_we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성수기 </a:t>
                      </a:r>
                      <a:r>
                        <a:rPr lang="ko-KR" altLang="en-US" dirty="0" err="1" smtClean="0"/>
                        <a:t>주말가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r_minpri_wd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비성수기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주중가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r_maxcapa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최대 수용인원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r_mincapa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추천 수용인원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r_size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객실 크기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평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r_photo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text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객실 사진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r_pension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(Pension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소속 </a:t>
                      </a:r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143355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461442"/>
              </p:ext>
            </p:extLst>
          </p:nvPr>
        </p:nvGraphicFramePr>
        <p:xfrm>
          <a:off x="2508251" y="425457"/>
          <a:ext cx="922654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578"/>
                <a:gridCol w="1349828"/>
                <a:gridCol w="2481943"/>
                <a:gridCol w="3886200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Roomdetail_Around // </a:t>
                      </a:r>
                      <a:r>
                        <a:rPr lang="ko-KR" altLang="en-US" dirty="0" smtClean="0"/>
                        <a:t>주변여행지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ra_pnum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(Pension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ra_rnum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(Room </a:t>
                      </a:r>
                      <a:r>
                        <a:rPr lang="en-US" altLang="ko-KR" dirty="0" err="1" smtClean="0"/>
                        <a:t>r_num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객실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ra_sea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Boolean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주변 위치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바다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ra_valley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주변 위치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계곡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ra_river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주변 위치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강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ra_mountain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주변 위치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ra_island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boolean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주변 위치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섬 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311992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602067"/>
              </p:ext>
            </p:extLst>
          </p:nvPr>
        </p:nvGraphicFramePr>
        <p:xfrm>
          <a:off x="2508251" y="425457"/>
          <a:ext cx="9226549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863"/>
                <a:gridCol w="1534886"/>
                <a:gridCol w="2600534"/>
                <a:gridCol w="3800266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Roomdetail_Support // </a:t>
                      </a:r>
                      <a:r>
                        <a:rPr lang="ko-KR" altLang="en-US" dirty="0" smtClean="0"/>
                        <a:t>편의 시설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rs_pnum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(Pension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rs_rnum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(Room </a:t>
                      </a:r>
                      <a:r>
                        <a:rPr lang="en-US" altLang="ko-KR" dirty="0" err="1" smtClean="0"/>
                        <a:t>r_num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객실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rs_market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매점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rs_meal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식사 제공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rs_pet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애완동물 수용 가능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rs_part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파티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rs_board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varchar(300)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보드게임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rs_pickup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픽업여부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rs_inet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varchar(300)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인터넷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rs_movie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varchar(300)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영화 상영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rs_café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varchar(300)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카페테리아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rs_shuttle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mtClean="0"/>
                        <a:t>편의 시설 </a:t>
                      </a:r>
                      <a:r>
                        <a:rPr lang="en-US" altLang="ko-KR" smtClean="0"/>
                        <a:t>- </a:t>
                      </a:r>
                      <a:r>
                        <a:rPr lang="ko-KR" altLang="en-US" smtClean="0"/>
                        <a:t>셔틀버스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218944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364107"/>
              </p:ext>
            </p:extLst>
          </p:nvPr>
        </p:nvGraphicFramePr>
        <p:xfrm>
          <a:off x="2508251" y="425457"/>
          <a:ext cx="922655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738"/>
                <a:gridCol w="1453640"/>
                <a:gridCol w="2512406"/>
                <a:gridCol w="3757766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Roomdetail_Facility // </a:t>
                      </a:r>
                      <a:r>
                        <a:rPr lang="ko-KR" altLang="en-US" dirty="0" smtClean="0"/>
                        <a:t>부대 시설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rf_pnum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(Pension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rf_rnum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(Room </a:t>
                      </a:r>
                      <a:r>
                        <a:rPr lang="en-US" altLang="ko-KR" dirty="0" err="1" smtClean="0"/>
                        <a:t>r_num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객실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rf_pool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수영장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rf_slide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미끄럼틀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rf_soccer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축구장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rf_footb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err="1" smtClean="0"/>
                        <a:t>족구장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rf_bbq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바비큐 그릴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rf_campfire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캠프파이어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rf_karaoke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노래방 시설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rf_basketb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농구장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rf_seminar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세미나실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rf_bike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자전거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rf_4wbike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사륜 오토바이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rf_servival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err="1" smtClean="0"/>
                        <a:t>서바이벌</a:t>
                      </a:r>
                      <a:r>
                        <a:rPr lang="ko-KR" altLang="en-US" dirty="0" smtClean="0"/>
                        <a:t> 게임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412752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670450"/>
              </p:ext>
            </p:extLst>
          </p:nvPr>
        </p:nvGraphicFramePr>
        <p:xfrm>
          <a:off x="2508251" y="425457"/>
          <a:ext cx="92265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3263"/>
                <a:gridCol w="1469572"/>
                <a:gridCol w="2555949"/>
                <a:gridCol w="3757766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Roomdetail_Structure // </a:t>
                      </a:r>
                      <a:r>
                        <a:rPr lang="ko-KR" altLang="en-US" dirty="0" smtClean="0"/>
                        <a:t>객실 내 시설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rr_pnum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(Pension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rr_rnum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(Room </a:t>
                      </a:r>
                      <a:r>
                        <a:rPr lang="en-US" altLang="ko-KR" dirty="0" err="1" smtClean="0"/>
                        <a:t>r_num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객실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rr_sndfloor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err="1" smtClean="0"/>
                        <a:t>복측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rr_single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독채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rr_spa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온천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rr_terrace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테라스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rr_roomamt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err="1" smtClean="0"/>
                        <a:t>풀빌라</a:t>
                      </a:r>
                      <a:r>
                        <a:rPr lang="ko-KR" altLang="en-US" dirty="0" smtClean="0"/>
                        <a:t> 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236695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358556"/>
              </p:ext>
            </p:extLst>
          </p:nvPr>
        </p:nvGraphicFramePr>
        <p:xfrm>
          <a:off x="2508251" y="425457"/>
          <a:ext cx="9226549" cy="444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606"/>
                <a:gridCol w="1464512"/>
                <a:gridCol w="2537138"/>
                <a:gridCol w="3814293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Order_Room</a:t>
                      </a:r>
                      <a:r>
                        <a:rPr lang="en-US" altLang="ko-KR" dirty="0" smtClean="0"/>
                        <a:t> // </a:t>
                      </a:r>
                      <a:r>
                        <a:rPr lang="ko-KR" altLang="en-US" dirty="0" smtClean="0"/>
                        <a:t>주문 정보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o_num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int</a:t>
                      </a:r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p.k</a:t>
                      </a:r>
                      <a:r>
                        <a:rPr lang="en-US" altLang="ko-KR" sz="1700" dirty="0" smtClean="0"/>
                        <a:t>,</a:t>
                      </a:r>
                      <a:r>
                        <a:rPr lang="en-US" altLang="ko-KR" sz="1700" baseline="0" dirty="0" smtClean="0"/>
                        <a:t> </a:t>
                      </a:r>
                      <a:r>
                        <a:rPr lang="en-US" altLang="ko-KR" sz="1700" baseline="0" dirty="0" err="1" smtClean="0"/>
                        <a:t>auto_increment</a:t>
                      </a:r>
                      <a:endParaRPr lang="ko-KR" altLang="en-US" sz="17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주문 번호</a:t>
                      </a:r>
                      <a:endParaRPr lang="ko-KR" altLang="en-US" sz="17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o_pnum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int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o_pname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(16)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이름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o_rnum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int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객실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o_rname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varchar</a:t>
                      </a:r>
                      <a:r>
                        <a:rPr lang="en-US" altLang="ko-KR" sz="1800" dirty="0" smtClean="0"/>
                        <a:t>(16)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객실 이름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o_peaple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int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/>
                        <a:t>n.n</a:t>
                      </a:r>
                      <a:r>
                        <a:rPr lang="en-US" altLang="ko-KR" sz="1800" dirty="0" smtClean="0"/>
                        <a:t>, (User </a:t>
                      </a:r>
                      <a:r>
                        <a:rPr lang="en-US" altLang="ko-KR" sz="1800" dirty="0" err="1" smtClean="0"/>
                        <a:t>u_id</a:t>
                      </a:r>
                      <a:r>
                        <a:rPr lang="en-US" altLang="ko-KR" sz="1800" dirty="0" smtClean="0"/>
                        <a:t>)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수용 인원</a:t>
                      </a:r>
                      <a:endParaRPr lang="ko-KR" altLang="en-US" sz="1800" dirty="0"/>
                    </a:p>
                  </a:txBody>
                  <a:tcPr/>
                </a:tc>
              </a:tr>
              <a:tr h="2760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o_date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date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/>
                        <a:t>n.n</a:t>
                      </a:r>
                      <a:r>
                        <a:rPr lang="en-US" altLang="ko-KR" sz="1800" dirty="0" smtClean="0"/>
                        <a:t>, (User </a:t>
                      </a:r>
                      <a:r>
                        <a:rPr lang="en-US" altLang="ko-KR" sz="1800" dirty="0" err="1" smtClean="0"/>
                        <a:t>u_cell</a:t>
                      </a:r>
                      <a:r>
                        <a:rPr lang="en-US" altLang="ko-KR" sz="1800" dirty="0" smtClean="0"/>
                        <a:t>)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주문 날짜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/>
                        <a:t>o_exprice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int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/>
                        <a:t>n.n</a:t>
                      </a:r>
                      <a:r>
                        <a:rPr lang="en-US" altLang="ko-KR" sz="1800" dirty="0" smtClean="0"/>
                        <a:t>, (Pension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en-US" altLang="ko-KR" sz="1800" baseline="0" dirty="0" err="1" smtClean="0"/>
                        <a:t>p_num</a:t>
                      </a:r>
                      <a:r>
                        <a:rPr lang="en-US" altLang="ko-KR" sz="1800" baseline="0" dirty="0" smtClean="0"/>
                        <a:t>)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800" dirty="0" smtClean="0"/>
                        <a:t>초과 금액</a:t>
                      </a:r>
                      <a:endParaRPr lang="ko-KR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/>
                        <a:t>o_price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int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800" dirty="0" err="1" smtClean="0"/>
                        <a:t>n.n</a:t>
                      </a:r>
                      <a:r>
                        <a:rPr lang="en-US" altLang="ko-KR" sz="1800" dirty="0" smtClean="0"/>
                        <a:t>, (Room </a:t>
                      </a:r>
                      <a:r>
                        <a:rPr lang="en-US" altLang="ko-KR" sz="1800" dirty="0" err="1" smtClean="0"/>
                        <a:t>r_name</a:t>
                      </a:r>
                      <a:r>
                        <a:rPr lang="en-US" altLang="ko-KR" sz="1800" dirty="0" smtClean="0"/>
                        <a:t>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800" dirty="0" smtClean="0"/>
                        <a:t>기본 금액</a:t>
                      </a:r>
                      <a:endParaRPr lang="ko-KR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o_state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boolean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800" dirty="0" err="1" smtClean="0"/>
                        <a:t>n.n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800" dirty="0" smtClean="0"/>
                        <a:t>주문 상태</a:t>
                      </a:r>
                      <a:endParaRPr lang="ko-KR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o_group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int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800" dirty="0" err="1" smtClean="0"/>
                        <a:t>n.n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800" dirty="0" smtClean="0"/>
                        <a:t>주문 그룹 </a:t>
                      </a:r>
                      <a:endParaRPr lang="ko-KR" alt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96601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363454"/>
              </p:ext>
            </p:extLst>
          </p:nvPr>
        </p:nvGraphicFramePr>
        <p:xfrm>
          <a:off x="2508251" y="425457"/>
          <a:ext cx="9226549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8964"/>
                <a:gridCol w="1672520"/>
                <a:gridCol w="2640169"/>
                <a:gridCol w="3324896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Order_User</a:t>
                      </a:r>
                      <a:r>
                        <a:rPr lang="en-US" altLang="ko-KR" dirty="0" smtClean="0"/>
                        <a:t> // </a:t>
                      </a:r>
                      <a:r>
                        <a:rPr lang="ko-KR" altLang="en-US" dirty="0" smtClean="0"/>
                        <a:t>주문 정보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ou_num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int</a:t>
                      </a:r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p.k</a:t>
                      </a:r>
                      <a:r>
                        <a:rPr lang="en-US" altLang="ko-KR" sz="1700" dirty="0" smtClean="0"/>
                        <a:t>,</a:t>
                      </a:r>
                      <a:r>
                        <a:rPr lang="en-US" altLang="ko-KR" sz="1700" baseline="0" dirty="0" smtClean="0"/>
                        <a:t> </a:t>
                      </a:r>
                      <a:r>
                        <a:rPr lang="en-US" altLang="ko-KR" sz="1700" baseline="0" dirty="0" err="1" smtClean="0"/>
                        <a:t>auto_increment</a:t>
                      </a:r>
                      <a:endParaRPr lang="ko-KR" altLang="en-US" sz="17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주문 번호</a:t>
                      </a:r>
                      <a:endParaRPr lang="ko-KR" altLang="en-US" sz="17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ou_customer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(8)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고객 이름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ou_birth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int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연령</a:t>
                      </a:r>
                      <a:r>
                        <a:rPr lang="ko-KR" altLang="en-US" baseline="0" dirty="0" smtClean="0"/>
                        <a:t> 제한 검사용 나이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ou_emercall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(12)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비상 연락처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ou_request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varchar</a:t>
                      </a:r>
                      <a:r>
                        <a:rPr lang="en-US" altLang="ko-KR" sz="1800" dirty="0" smtClean="0"/>
                        <a:t>(300)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고객</a:t>
                      </a:r>
                      <a:r>
                        <a:rPr lang="ko-KR" altLang="en-US" baseline="0" dirty="0" smtClean="0"/>
                        <a:t> 요청사항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ou_id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varchar</a:t>
                      </a:r>
                      <a:r>
                        <a:rPr lang="en-US" altLang="ko-KR" sz="1800" dirty="0" smtClean="0"/>
                        <a:t>(16)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(User </a:t>
                      </a:r>
                      <a:r>
                        <a:rPr lang="en-US" altLang="ko-KR" dirty="0" err="1" smtClean="0"/>
                        <a:t>u_id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주문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고객</a:t>
                      </a:r>
                      <a:endParaRPr lang="ko-KR" altLang="en-US" dirty="0"/>
                    </a:p>
                  </a:txBody>
                  <a:tcPr/>
                </a:tc>
              </a:tr>
              <a:tr h="2760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ou_cell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/>
                        <a:t>varchar</a:t>
                      </a:r>
                      <a:r>
                        <a:rPr lang="en-US" altLang="ko-KR" sz="1800" dirty="0" smtClean="0"/>
                        <a:t>(12)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(User </a:t>
                      </a:r>
                      <a:r>
                        <a:rPr lang="en-US" altLang="ko-KR" dirty="0" err="1" smtClean="0"/>
                        <a:t>u_cell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고객 전화번호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/>
                        <a:t>ou_paytype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int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(Pension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결제 방법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/>
                        <a:t>ou_group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int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(Room </a:t>
                      </a:r>
                      <a:r>
                        <a:rPr lang="en-US" altLang="ko-KR" dirty="0" err="1" smtClean="0"/>
                        <a:t>r_name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주문 그룹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ou_date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date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주문</a:t>
                      </a:r>
                      <a:r>
                        <a:rPr lang="ko-KR" altLang="en-US" baseline="0" dirty="0" smtClean="0"/>
                        <a:t> 날짜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389744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458999"/>
              </p:ext>
            </p:extLst>
          </p:nvPr>
        </p:nvGraphicFramePr>
        <p:xfrm>
          <a:off x="2508251" y="425457"/>
          <a:ext cx="922654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235"/>
                <a:gridCol w="1436914"/>
                <a:gridCol w="2471057"/>
                <a:gridCol w="4158343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Wishlist</a:t>
                      </a:r>
                      <a:r>
                        <a:rPr lang="en-US" altLang="ko-KR" dirty="0" smtClean="0"/>
                        <a:t> //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위시리스트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w_id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(User </a:t>
                      </a:r>
                      <a:r>
                        <a:rPr lang="en-US" altLang="ko-KR" dirty="0" err="1" smtClean="0"/>
                        <a:t>u_id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Wishlist</a:t>
                      </a:r>
                      <a:r>
                        <a:rPr lang="ko-KR" altLang="en-US" dirty="0" smtClean="0"/>
                        <a:t>를 작성한 유저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w_pnum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(Pension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14135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24272"/>
              </p:ext>
            </p:extLst>
          </p:nvPr>
        </p:nvGraphicFramePr>
        <p:xfrm>
          <a:off x="2508251" y="425457"/>
          <a:ext cx="922654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863"/>
                <a:gridCol w="1284515"/>
                <a:gridCol w="1023257"/>
                <a:gridCol w="5627914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Zipcode</a:t>
                      </a:r>
                      <a:r>
                        <a:rPr lang="en-US" altLang="ko-KR" dirty="0" smtClean="0"/>
                        <a:t> // </a:t>
                      </a:r>
                      <a:r>
                        <a:rPr lang="ko-KR" altLang="en-US" dirty="0" smtClean="0"/>
                        <a:t>주소록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z_addr1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(8)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또는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z_addr2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(8)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구 또는 군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z_addr3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(8)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동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z_addr4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/>
                        <a:t>상세 주소 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z_zipcode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(7)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우편번호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103786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6224" y="568332"/>
            <a:ext cx="12763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기획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847348" y="2875002"/>
            <a:ext cx="4830168" cy="11079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6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기획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75579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928174"/>
              </p:ext>
            </p:extLst>
          </p:nvPr>
        </p:nvGraphicFramePr>
        <p:xfrm>
          <a:off x="2508251" y="425457"/>
          <a:ext cx="922654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692"/>
                <a:gridCol w="1360714"/>
                <a:gridCol w="2656269"/>
                <a:gridCol w="3711874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Q_Youhyoo</a:t>
                      </a:r>
                      <a:r>
                        <a:rPr lang="en-US" altLang="ko-KR" dirty="0" smtClean="0"/>
                        <a:t> //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유휴에 질문하기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qy_question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text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고객 이름</a:t>
                      </a:r>
                      <a:endParaRPr lang="ko-KR" altLang="en-US" sz="17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qy_id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(16)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n.n</a:t>
                      </a:r>
                      <a:r>
                        <a:rPr lang="en-US" altLang="ko-KR" sz="1700" dirty="0" smtClean="0"/>
                        <a:t>, (User </a:t>
                      </a:r>
                      <a:r>
                        <a:rPr lang="en-US" altLang="ko-KR" sz="1700" dirty="0" err="1" smtClean="0"/>
                        <a:t>u_id</a:t>
                      </a:r>
                      <a:r>
                        <a:rPr lang="en-US" altLang="ko-KR" sz="1700" dirty="0" smtClean="0"/>
                        <a:t>)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고객 아이디</a:t>
                      </a:r>
                      <a:endParaRPr lang="ko-KR" altLang="en-US" sz="17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qy_date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smtClean="0"/>
                        <a:t>date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 smtClean="0"/>
                        <a:t>질문일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qy_state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boolean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질문 답변 상태</a:t>
                      </a:r>
                      <a:endParaRPr lang="ko-KR" altLang="en-US" sz="17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qy_answer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text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답변 내용</a:t>
                      </a:r>
                      <a:endParaRPr lang="ko-KR" altLang="en-US" sz="17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200334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549804"/>
              </p:ext>
            </p:extLst>
          </p:nvPr>
        </p:nvGraphicFramePr>
        <p:xfrm>
          <a:off x="2503714" y="435429"/>
          <a:ext cx="922654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035"/>
                <a:gridCol w="1360714"/>
                <a:gridCol w="2519137"/>
                <a:gridCol w="3881663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Q_Pension</a:t>
                      </a:r>
                      <a:r>
                        <a:rPr lang="en-US" altLang="ko-KR" dirty="0" smtClean="0"/>
                        <a:t> // </a:t>
                      </a:r>
                      <a:r>
                        <a:rPr lang="ko-KR" altLang="en-US" dirty="0" err="1" smtClean="0"/>
                        <a:t>펜션에</a:t>
                      </a:r>
                      <a:r>
                        <a:rPr lang="ko-KR" altLang="en-US" dirty="0" smtClean="0"/>
                        <a:t> 질문하기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qp_state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boolean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질문 답변 상태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qp_question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질문 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qp_id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(16)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(User </a:t>
                      </a:r>
                      <a:r>
                        <a:rPr lang="en-US" altLang="ko-KR" dirty="0" err="1" smtClean="0"/>
                        <a:t>u_id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질문자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qp_date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질문일자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qp_view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조회수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qp_answer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답변 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qp_pension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int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baseline="0" dirty="0" smtClean="0"/>
                        <a:t>(Pension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질문한 </a:t>
                      </a:r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346381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840554"/>
              </p:ext>
            </p:extLst>
          </p:nvPr>
        </p:nvGraphicFramePr>
        <p:xfrm>
          <a:off x="2508251" y="425457"/>
          <a:ext cx="922654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035"/>
                <a:gridCol w="1360714"/>
                <a:gridCol w="2634343"/>
                <a:gridCol w="3766457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Review // </a:t>
                      </a:r>
                      <a:r>
                        <a:rPr lang="ko-KR" altLang="en-US" dirty="0" smtClean="0"/>
                        <a:t>리뷰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rv_score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 smtClean="0"/>
                        <a:t>팬션</a:t>
                      </a:r>
                      <a:r>
                        <a:rPr lang="ko-KR" altLang="en-US" dirty="0" smtClean="0"/>
                        <a:t> 평가 점수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rv_question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리뷰 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rv_id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(16)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(User </a:t>
                      </a:r>
                      <a:r>
                        <a:rPr lang="en-US" altLang="ko-KR" dirty="0" err="1" smtClean="0"/>
                        <a:t>u_id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리뷰 작성자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rv_date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리뷰 작성일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rv_view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조회수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rv_photo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리뷰 사진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rv_pension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int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(Pension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 smtClean="0"/>
                        <a:t>리뷰된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235385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717787" y="885418"/>
            <a:ext cx="294503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구성</a:t>
            </a:r>
            <a:endParaRPr lang="ko-KR" altLang="en-US" sz="4000" dirty="0"/>
          </a:p>
        </p:txBody>
      </p:sp>
      <p:sp>
        <p:nvSpPr>
          <p:cNvPr id="7" name="직사각형 6"/>
          <p:cNvSpPr/>
          <p:nvPr/>
        </p:nvSpPr>
        <p:spPr>
          <a:xfrm>
            <a:off x="4372073" y="3361586"/>
            <a:ext cx="5636478" cy="11079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6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 Board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79925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Frank\Desktop\새 폴더 (2)\01-0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538" y="847419"/>
            <a:ext cx="7309328" cy="516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7112"/>
              </p:ext>
            </p:extLst>
          </p:nvPr>
        </p:nvGraphicFramePr>
        <p:xfrm>
          <a:off x="10023460" y="639762"/>
          <a:ext cx="1807985" cy="56994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Index.jsp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Youhyoo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에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접속시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처음으로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마주하게 되는 페이지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심볼 이미지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리스트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3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상단 메뉴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Top.jsp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4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로그인 메뉴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3830272" y="738319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5728648" y="4191743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2515386" y="1233171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cxnSp>
        <p:nvCxnSpPr>
          <p:cNvPr id="4" name="직선 연결선 3"/>
          <p:cNvCxnSpPr>
            <a:stCxn id="2" idx="6"/>
          </p:cNvCxnSpPr>
          <p:nvPr/>
        </p:nvCxnSpPr>
        <p:spPr>
          <a:xfrm>
            <a:off x="4349380" y="997873"/>
            <a:ext cx="969966" cy="35528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endCxn id="9" idx="5"/>
          </p:cNvCxnSpPr>
          <p:nvPr/>
        </p:nvCxnSpPr>
        <p:spPr>
          <a:xfrm flipH="1" flipV="1">
            <a:off x="2958472" y="1676257"/>
            <a:ext cx="435359" cy="461735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7406840" y="1257427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19" name="직선 연결선 18"/>
          <p:cNvCxnSpPr>
            <a:endCxn id="18" idx="7"/>
          </p:cNvCxnSpPr>
          <p:nvPr/>
        </p:nvCxnSpPr>
        <p:spPr>
          <a:xfrm flipH="1">
            <a:off x="7849926" y="931985"/>
            <a:ext cx="740159" cy="401464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6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rank\Desktop\새 폴더 (2)\01-1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538" y="2074057"/>
            <a:ext cx="7309328" cy="270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sp>
        <p:nvSpPr>
          <p:cNvPr id="2" name="타원 1"/>
          <p:cNvSpPr/>
          <p:nvPr/>
        </p:nvSpPr>
        <p:spPr>
          <a:xfrm>
            <a:off x="5001692" y="3494761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4" name="직선 연결선 3"/>
          <p:cNvCxnSpPr>
            <a:stCxn id="2" idx="5"/>
          </p:cNvCxnSpPr>
          <p:nvPr/>
        </p:nvCxnSpPr>
        <p:spPr>
          <a:xfrm>
            <a:off x="5444778" y="3937847"/>
            <a:ext cx="597581" cy="678114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914126"/>
              </p:ext>
            </p:extLst>
          </p:nvPr>
        </p:nvGraphicFramePr>
        <p:xfrm>
          <a:off x="10023460" y="639762"/>
          <a:ext cx="1807985" cy="56994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Index.jsp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Youhyoo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에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접속시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처음으로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마주하게 되는 페이지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하단 메뉴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Buttom.html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39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rank\Desktop\새 폴더 (2)\01-2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537" y="1616172"/>
            <a:ext cx="7309329" cy="350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sp>
        <p:nvSpPr>
          <p:cNvPr id="2" name="타원 1"/>
          <p:cNvSpPr/>
          <p:nvPr/>
        </p:nvSpPr>
        <p:spPr>
          <a:xfrm>
            <a:off x="2775196" y="1878438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7047494" y="1967289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4" name="직선 연결선 3"/>
          <p:cNvCxnSpPr>
            <a:stCxn id="2" idx="5"/>
          </p:cNvCxnSpPr>
          <p:nvPr/>
        </p:nvCxnSpPr>
        <p:spPr>
          <a:xfrm>
            <a:off x="3218282" y="2321524"/>
            <a:ext cx="1045988" cy="1432791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endCxn id="8" idx="5"/>
          </p:cNvCxnSpPr>
          <p:nvPr/>
        </p:nvCxnSpPr>
        <p:spPr>
          <a:xfrm flipH="1" flipV="1">
            <a:off x="7490580" y="2410375"/>
            <a:ext cx="694826" cy="627544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562908"/>
              </p:ext>
            </p:extLst>
          </p:nvPr>
        </p:nvGraphicFramePr>
        <p:xfrm>
          <a:off x="10023460" y="639762"/>
          <a:ext cx="1807985" cy="57018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Top.jsp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모든 페이지에서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보여지는 </a:t>
                      </a: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Top.jsp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의 기능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간단한 검색기능 제공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날짜 검색을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위한 달력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이름으로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검색이 가능함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39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rank\Desktop\새 폴더 (2)\02-0s_loc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538" y="881128"/>
            <a:ext cx="7309328" cy="51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sp>
        <p:nvSpPr>
          <p:cNvPr id="2" name="타원 1"/>
          <p:cNvSpPr/>
          <p:nvPr/>
        </p:nvSpPr>
        <p:spPr>
          <a:xfrm>
            <a:off x="3134277" y="3445854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5728648" y="4191743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86918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S_Location.jsp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지역별 검색 페이지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지역 구분 메뉴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리스트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39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C:\Users\Frank\Desktop\새 폴더 (2)\02-1s_loc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538" y="847419"/>
            <a:ext cx="7309327" cy="51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052135"/>
              </p:ext>
            </p:extLst>
          </p:nvPr>
        </p:nvGraphicFramePr>
        <p:xfrm>
          <a:off x="10023460" y="639762"/>
          <a:ext cx="1807985" cy="57018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S_Location.jsp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지역별 검색 페이지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태안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/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안면도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메뉴를 선택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해당 리스트가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출력됨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2266606" y="2909892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5988201" y="4358797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4" name="직선 연결선 3"/>
          <p:cNvCxnSpPr>
            <a:stCxn id="2" idx="5"/>
          </p:cNvCxnSpPr>
          <p:nvPr/>
        </p:nvCxnSpPr>
        <p:spPr>
          <a:xfrm>
            <a:off x="2709692" y="3352978"/>
            <a:ext cx="350031" cy="323697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99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Frank\Desktop\새 폴더 (2)\03-0s_di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78"/>
          <a:stretch/>
        </p:blipFill>
        <p:spPr bwMode="auto">
          <a:xfrm>
            <a:off x="2321315" y="473074"/>
            <a:ext cx="7321551" cy="521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Frank\Desktop\새 폴더 (2)\03-1s_di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546" y="1601877"/>
            <a:ext cx="7303913" cy="465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973176"/>
              </p:ext>
            </p:extLst>
          </p:nvPr>
        </p:nvGraphicFramePr>
        <p:xfrm>
          <a:off x="10023460" y="639762"/>
          <a:ext cx="1807985" cy="57018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S_Discount.jsp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날짜를 직접 선택하여 잔여 객실을 확인하여 예약하는 페이지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날짜 선택을 위한 달력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선택된 날짜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3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선택된 지역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4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조건에 부합하는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리스트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4964480" y="2501175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8070977" y="2821294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5040502" y="3930160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cxnSp>
        <p:nvCxnSpPr>
          <p:cNvPr id="4" name="직선 연결선 3"/>
          <p:cNvCxnSpPr>
            <a:stCxn id="2" idx="3"/>
          </p:cNvCxnSpPr>
          <p:nvPr/>
        </p:nvCxnSpPr>
        <p:spPr>
          <a:xfrm flipH="1">
            <a:off x="3719146" y="2944261"/>
            <a:ext cx="1321356" cy="1091408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endCxn id="9" idx="3"/>
          </p:cNvCxnSpPr>
          <p:nvPr/>
        </p:nvCxnSpPr>
        <p:spPr>
          <a:xfrm flipV="1">
            <a:off x="4668715" y="4373246"/>
            <a:ext cx="447809" cy="471316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040502" y="5530488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20" name="직선 연결선 19"/>
          <p:cNvCxnSpPr>
            <a:stCxn id="8" idx="3"/>
          </p:cNvCxnSpPr>
          <p:nvPr/>
        </p:nvCxnSpPr>
        <p:spPr>
          <a:xfrm flipH="1">
            <a:off x="7112977" y="3264380"/>
            <a:ext cx="1034022" cy="66578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6226" y="568332"/>
            <a:ext cx="12763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기획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725526" y="1989580"/>
            <a:ext cx="8980344" cy="4339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주제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검색 </a:t>
            </a:r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조건별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정보 검색 서비스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제안 배경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바쁜 일상에서 쾌적하고 저렴한 </a:t>
            </a:r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펜션을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검색하는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것이 쉽지 않음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신뢰가는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후기가 없어 선택을 고민하게 됨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각 </a:t>
            </a:r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펜션들은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자신의 장점을 </a:t>
            </a:r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과대포장하여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객관적인 선택이 어려움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742950" indent="-742950">
              <a:buAutoNum type="arabicPeriod" startAt="3"/>
            </a:pP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3. 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벤치마킹 자료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떠나요 </a:t>
            </a:r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닷컴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: http://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www.ddnayo.com/</a:t>
            </a:r>
            <a:endParaRPr lang="en-US" altLang="ko-KR" sz="2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742950" indent="-742950">
              <a:buAutoNum type="arabicPeriod" startAt="3"/>
            </a:pPr>
            <a:endParaRPr lang="ko-KR" altLang="en-US" sz="3600" dirty="0"/>
          </a:p>
        </p:txBody>
      </p:sp>
      <p:sp>
        <p:nvSpPr>
          <p:cNvPr id="7" name="직사각형 6"/>
          <p:cNvSpPr/>
          <p:nvPr/>
        </p:nvSpPr>
        <p:spPr>
          <a:xfrm>
            <a:off x="5161703" y="885418"/>
            <a:ext cx="4057201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40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YouHyoo</a:t>
            </a:r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기획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2543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rank\Desktop\새 폴더 (2)\03-0s_d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538" y="473074"/>
            <a:ext cx="7321551" cy="59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768122"/>
              </p:ext>
            </p:extLst>
          </p:nvPr>
        </p:nvGraphicFramePr>
        <p:xfrm>
          <a:off x="10023460" y="639762"/>
          <a:ext cx="1807985" cy="56994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S_Discount.jsp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날짜를 직접 선택하여 잔여 객실을 확인하여 예약하는 페이지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선택된 날짜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선택된 지역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3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조건에 부합하는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리스트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4982064" y="3323258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5241618" y="4013118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5022596" y="5673286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cxnSp>
        <p:nvCxnSpPr>
          <p:cNvPr id="4" name="직선 연결선 3"/>
          <p:cNvCxnSpPr>
            <a:stCxn id="2" idx="3"/>
          </p:cNvCxnSpPr>
          <p:nvPr/>
        </p:nvCxnSpPr>
        <p:spPr>
          <a:xfrm flipH="1">
            <a:off x="3982916" y="3766344"/>
            <a:ext cx="1075170" cy="5506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8" idx="3"/>
          </p:cNvCxnSpPr>
          <p:nvPr/>
        </p:nvCxnSpPr>
        <p:spPr>
          <a:xfrm flipH="1">
            <a:off x="4220308" y="4456204"/>
            <a:ext cx="1097332" cy="458696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Frank\Desktop\새 폴더 (2)\04-0one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538" y="1052359"/>
            <a:ext cx="7301492" cy="475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903297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S_OneShot.jsp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모든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조건을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저굥하여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한번에 모든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펜션을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 검색하는 페이지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검색 옵션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3918195" y="3428999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296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Frank\Desktop\새 폴더 (2)\04-3one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509" y="847418"/>
            <a:ext cx="7316358" cy="516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785535"/>
              </p:ext>
            </p:extLst>
          </p:nvPr>
        </p:nvGraphicFramePr>
        <p:xfrm>
          <a:off x="10023460" y="639762"/>
          <a:ext cx="1807985" cy="56994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S_OneShot.jsp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모든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조건을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저굥하여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한번에 모든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펜션을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 검색하는 페이지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검색 옵션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(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셔틀버스 옵션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검색된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3962157" y="2769961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4946133" y="5369913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Frank\Desktop\새 폴더 (2)\05-0s_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706" y="859298"/>
            <a:ext cx="7309328" cy="5151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192364"/>
              </p:ext>
            </p:extLst>
          </p:nvPr>
        </p:nvGraphicFramePr>
        <p:xfrm>
          <a:off x="10023460" y="639762"/>
          <a:ext cx="1807985" cy="56994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S_OnMap.jsp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지도에서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펜션을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검색 할 수 있는 페이지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구글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API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참조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지도상의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리스트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8" name="타원 7"/>
          <p:cNvSpPr/>
          <p:nvPr/>
        </p:nvSpPr>
        <p:spPr>
          <a:xfrm>
            <a:off x="5728648" y="4191743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Frank\Desktop\새 폴더 (2)\05-1s_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706" y="847418"/>
            <a:ext cx="7301986" cy="516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815466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S_OnMap.jsp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지도에서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펜션을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검색 할 수 있는 페이지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구글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API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참조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선택된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4155587" y="1995619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4" name="직선 연결선 3"/>
          <p:cNvCxnSpPr>
            <a:stCxn id="2" idx="5"/>
          </p:cNvCxnSpPr>
          <p:nvPr/>
        </p:nvCxnSpPr>
        <p:spPr>
          <a:xfrm>
            <a:off x="4598673" y="2438705"/>
            <a:ext cx="522994" cy="506718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Frank\Desktop\새 폴더 (2)\10-0det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225" y="581971"/>
            <a:ext cx="7196207" cy="569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236967"/>
              </p:ext>
            </p:extLst>
          </p:nvPr>
        </p:nvGraphicFramePr>
        <p:xfrm>
          <a:off x="10023460" y="639762"/>
          <a:ext cx="1807985" cy="570081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DetailView.jsp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7424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펜션의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디테일을 확인 할 수 있는 페이지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DetailPhoto.jsp</a:t>
                      </a:r>
                      <a:endParaRPr lang="en-US" altLang="ko-KR" sz="1400" kern="1200" dirty="0" smtClean="0">
                        <a:solidFill>
                          <a:schemeClr val="bg1"/>
                        </a:solidFill>
                        <a:latin typeface="a옛날목욕탕L" pitchFamily="18" charset="-127"/>
                        <a:ea typeface="a옛날목욕탕L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DetailIntro.jsp</a:t>
                      </a:r>
                      <a:r>
                        <a:rPr lang="en-US" altLang="ko-KR" sz="1400" kern="1200" dirty="0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Q_Pension.jsp</a:t>
                      </a:r>
                      <a:r>
                        <a:rPr lang="en-US" altLang="ko-KR" sz="1400" kern="1200" dirty="0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ReviewProc.jsp</a:t>
                      </a:r>
                      <a:endParaRPr lang="en-US" altLang="ko-KR" sz="1400" kern="1200" dirty="0" smtClean="0">
                        <a:solidFill>
                          <a:schemeClr val="bg1"/>
                        </a:solidFill>
                        <a:latin typeface="a옛날목욕탕L" pitchFamily="18" charset="-127"/>
                        <a:ea typeface="a옛날목욕탕L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조합으로 구성됨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대표 사진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정보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3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예약 가능 날짜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4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예약 가능 객실 목록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3478580" y="3059489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7907699" y="3116694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5029986" y="3844486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cxnSp>
        <p:nvCxnSpPr>
          <p:cNvPr id="13" name="직선 연결선 12"/>
          <p:cNvCxnSpPr>
            <a:endCxn id="9" idx="5"/>
          </p:cNvCxnSpPr>
          <p:nvPr/>
        </p:nvCxnSpPr>
        <p:spPr>
          <a:xfrm flipH="1" flipV="1">
            <a:off x="5473072" y="4287572"/>
            <a:ext cx="435359" cy="461735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774774" y="5332354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094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Frank\Desktop\새 폴더 (2)\10-11det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538" y="1756780"/>
            <a:ext cx="7309328" cy="334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sp>
        <p:nvSpPr>
          <p:cNvPr id="2" name="타원 1"/>
          <p:cNvSpPr/>
          <p:nvPr/>
        </p:nvSpPr>
        <p:spPr>
          <a:xfrm>
            <a:off x="3277760" y="1157149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4207579" y="3303720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4" name="직선 연결선 3"/>
          <p:cNvCxnSpPr>
            <a:stCxn id="2" idx="5"/>
          </p:cNvCxnSpPr>
          <p:nvPr/>
        </p:nvCxnSpPr>
        <p:spPr>
          <a:xfrm>
            <a:off x="3720846" y="1600235"/>
            <a:ext cx="368980" cy="335576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7666394" y="3335907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468411"/>
              </p:ext>
            </p:extLst>
          </p:nvPr>
        </p:nvGraphicFramePr>
        <p:xfrm>
          <a:off x="10023460" y="639762"/>
          <a:ext cx="1807985" cy="569841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DetailView.jsp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7424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펜션의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디테일을 확인 할 수 있는 페이지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DetailPhoto.jsp</a:t>
                      </a:r>
                      <a:endParaRPr lang="en-US" altLang="ko-KR" sz="1400" kern="1200" dirty="0" smtClean="0">
                        <a:solidFill>
                          <a:schemeClr val="bg1"/>
                        </a:solidFill>
                        <a:latin typeface="a옛날목욕탕L" pitchFamily="18" charset="-127"/>
                        <a:ea typeface="a옛날목욕탕L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DetailIntro.jsp</a:t>
                      </a:r>
                      <a:r>
                        <a:rPr lang="en-US" altLang="ko-KR" sz="1400" kern="1200" dirty="0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Q_Pension.jsp</a:t>
                      </a:r>
                      <a:r>
                        <a:rPr lang="en-US" altLang="ko-KR" sz="1400" kern="1200" dirty="0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ReviewProc.jsp</a:t>
                      </a:r>
                      <a:endParaRPr lang="en-US" altLang="ko-KR" sz="1400" kern="1200" dirty="0" smtClean="0">
                        <a:solidFill>
                          <a:schemeClr val="bg1"/>
                        </a:solidFill>
                        <a:latin typeface="a옛날목욕탕L" pitchFamily="18" charset="-127"/>
                        <a:ea typeface="a옛날목욕탕L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조합으로 구성됨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목록 목록 탭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선택된 이미지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3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선택 가능 이미지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50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Frank\Desktop\새 폴더 (2)\10-1det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538" y="1612929"/>
            <a:ext cx="7309328" cy="363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sp>
        <p:nvSpPr>
          <p:cNvPr id="2" name="타원 1"/>
          <p:cNvSpPr/>
          <p:nvPr/>
        </p:nvSpPr>
        <p:spPr>
          <a:xfrm>
            <a:off x="3585639" y="921851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2515386" y="1233171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cxnSp>
        <p:nvCxnSpPr>
          <p:cNvPr id="4" name="직선 연결선 3"/>
          <p:cNvCxnSpPr>
            <a:stCxn id="2" idx="5"/>
          </p:cNvCxnSpPr>
          <p:nvPr/>
        </p:nvCxnSpPr>
        <p:spPr>
          <a:xfrm>
            <a:off x="4028725" y="1364937"/>
            <a:ext cx="421734" cy="431524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endCxn id="9" idx="5"/>
          </p:cNvCxnSpPr>
          <p:nvPr/>
        </p:nvCxnSpPr>
        <p:spPr>
          <a:xfrm flipH="1" flipV="1">
            <a:off x="2958472" y="1676257"/>
            <a:ext cx="435359" cy="461735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108160"/>
              </p:ext>
            </p:extLst>
          </p:nvPr>
        </p:nvGraphicFramePr>
        <p:xfrm>
          <a:off x="10023460" y="639762"/>
          <a:ext cx="1807985" cy="569841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DetailView.jsp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7424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펜션의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디테일을 확인 할 수 있는 페이지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DetailPhoto.jsp</a:t>
                      </a:r>
                      <a:endParaRPr lang="en-US" altLang="ko-KR" sz="1400" kern="1200" dirty="0" smtClean="0">
                        <a:solidFill>
                          <a:schemeClr val="bg1"/>
                        </a:solidFill>
                        <a:latin typeface="a옛날목욕탕L" pitchFamily="18" charset="-127"/>
                        <a:ea typeface="a옛날목욕탕L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DetailIntro.jsp</a:t>
                      </a:r>
                      <a:r>
                        <a:rPr lang="en-US" altLang="ko-KR" sz="1400" kern="1200" dirty="0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Q_Pension.jsp</a:t>
                      </a:r>
                      <a:r>
                        <a:rPr lang="en-US" altLang="ko-KR" sz="1400" kern="1200" dirty="0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ReviewProc.jsp</a:t>
                      </a:r>
                      <a:endParaRPr lang="en-US" altLang="ko-KR" sz="1400" kern="1200" dirty="0" smtClean="0">
                        <a:solidFill>
                          <a:schemeClr val="bg1"/>
                        </a:solidFill>
                        <a:latin typeface="a옛날목욕탕L" pitchFamily="18" charset="-127"/>
                        <a:ea typeface="a옛날목욕탕L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조합으로 구성됨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목록 목록 탭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객실 목록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31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Frank\Desktop\새 폴더 (2)\10-22det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402" y="4793614"/>
            <a:ext cx="6451600" cy="105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C:\Users\Frank\Desktop\새 폴더 (2)\10-2detai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522"/>
          <a:stretch/>
        </p:blipFill>
        <p:spPr bwMode="auto">
          <a:xfrm>
            <a:off x="2762402" y="1118184"/>
            <a:ext cx="6451600" cy="355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sp>
        <p:nvSpPr>
          <p:cNvPr id="2" name="타원 1"/>
          <p:cNvSpPr/>
          <p:nvPr/>
        </p:nvSpPr>
        <p:spPr>
          <a:xfrm>
            <a:off x="5469094" y="2375245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445681" y="2013893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4731047" y="5189710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cxnSp>
        <p:nvCxnSpPr>
          <p:cNvPr id="4" name="직선 연결선 3"/>
          <p:cNvCxnSpPr>
            <a:stCxn id="8" idx="1"/>
          </p:cNvCxnSpPr>
          <p:nvPr/>
        </p:nvCxnSpPr>
        <p:spPr>
          <a:xfrm flipH="1" flipV="1">
            <a:off x="5728648" y="1347865"/>
            <a:ext cx="793055" cy="74205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753841"/>
              </p:ext>
            </p:extLst>
          </p:nvPr>
        </p:nvGraphicFramePr>
        <p:xfrm>
          <a:off x="10023460" y="639762"/>
          <a:ext cx="1807985" cy="569841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DetailView.jsp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7424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펜션의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디테일을 확인 할 수 있는 페이지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DetailPhoto.jsp</a:t>
                      </a:r>
                      <a:endParaRPr lang="en-US" altLang="ko-KR" sz="1400" kern="1200" dirty="0" smtClean="0">
                        <a:solidFill>
                          <a:schemeClr val="bg1"/>
                        </a:solidFill>
                        <a:latin typeface="a옛날목욕탕L" pitchFamily="18" charset="-127"/>
                        <a:ea typeface="a옛날목욕탕L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DetailIntro.jsp</a:t>
                      </a:r>
                      <a:r>
                        <a:rPr lang="en-US" altLang="ko-KR" sz="1400" kern="1200" dirty="0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Q_Pension.jsp</a:t>
                      </a:r>
                      <a:r>
                        <a:rPr lang="en-US" altLang="ko-KR" sz="1400" kern="1200" dirty="0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ReviewProc.jsp</a:t>
                      </a:r>
                      <a:endParaRPr lang="en-US" altLang="ko-KR" sz="1400" kern="1200" dirty="0" smtClean="0">
                        <a:solidFill>
                          <a:schemeClr val="bg1"/>
                        </a:solidFill>
                        <a:latin typeface="a옛날목욕탕L" pitchFamily="18" charset="-127"/>
                        <a:ea typeface="a옛날목욕탕L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조합으로 구성됨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선택된 정보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정보 목록 탭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3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변경된 정보 탭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47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Frank\Desktop\새 폴더 (2)\10-2detai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8"/>
          <a:stretch/>
        </p:blipFill>
        <p:spPr bwMode="auto">
          <a:xfrm>
            <a:off x="2762402" y="2268294"/>
            <a:ext cx="6451600" cy="232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sp>
        <p:nvSpPr>
          <p:cNvPr id="8" name="타원 7"/>
          <p:cNvSpPr/>
          <p:nvPr/>
        </p:nvSpPr>
        <p:spPr>
          <a:xfrm>
            <a:off x="6739763" y="2470276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349533"/>
              </p:ext>
            </p:extLst>
          </p:nvPr>
        </p:nvGraphicFramePr>
        <p:xfrm>
          <a:off x="10023460" y="639762"/>
          <a:ext cx="1807985" cy="569841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DetailView.jsp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7424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펜션의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디테일을 확인 할 수 있는 페이지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DetailPhoto.jsp</a:t>
                      </a:r>
                      <a:endParaRPr lang="en-US" altLang="ko-KR" sz="1400" kern="1200" dirty="0" smtClean="0">
                        <a:solidFill>
                          <a:schemeClr val="bg1"/>
                        </a:solidFill>
                        <a:latin typeface="a옛날목욕탕L" pitchFamily="18" charset="-127"/>
                        <a:ea typeface="a옛날목욕탕L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DetailIntro.jsp</a:t>
                      </a:r>
                      <a:r>
                        <a:rPr lang="en-US" altLang="ko-KR" sz="1400" kern="1200" dirty="0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Q_Pension.jsp</a:t>
                      </a:r>
                      <a:r>
                        <a:rPr lang="en-US" altLang="ko-KR" sz="1400" kern="1200" dirty="0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ReviewProc.jsp</a:t>
                      </a:r>
                      <a:endParaRPr lang="en-US" altLang="ko-KR" sz="1400" kern="1200" dirty="0" smtClean="0">
                        <a:solidFill>
                          <a:schemeClr val="bg1"/>
                        </a:solidFill>
                        <a:latin typeface="a옛날목욕탕L" pitchFamily="18" charset="-127"/>
                        <a:ea typeface="a옛날목욕탕L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조합으로 구성됨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문의 내역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이용 후기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7487109" y="3305545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2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85743" y="3792181"/>
            <a:ext cx="1188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목적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6226" y="568332"/>
            <a:ext cx="12763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획</a:t>
            </a:r>
            <a:endParaRPr lang="ko-KR" altLang="en-US" sz="30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878234" y="2875337"/>
            <a:ext cx="2603130" cy="2603130"/>
            <a:chOff x="5739619" y="2137992"/>
            <a:chExt cx="2880360" cy="2880360"/>
          </a:xfrm>
        </p:grpSpPr>
        <p:sp>
          <p:nvSpPr>
            <p:cNvPr id="10" name="도넛 9"/>
            <p:cNvSpPr/>
            <p:nvPr/>
          </p:nvSpPr>
          <p:spPr>
            <a:xfrm>
              <a:off x="5739619" y="2137992"/>
              <a:ext cx="2880360" cy="2880360"/>
            </a:xfrm>
            <a:prstGeom prst="donut">
              <a:avLst>
                <a:gd name="adj" fmla="val 4789"/>
              </a:avLst>
            </a:prstGeom>
            <a:solidFill>
              <a:schemeClr val="bg1">
                <a:lumMod val="9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5967079" y="2378465"/>
              <a:ext cx="458432" cy="458432"/>
              <a:chOff x="8097130" y="1271894"/>
              <a:chExt cx="2144150" cy="2144150"/>
            </a:xfrm>
          </p:grpSpPr>
          <p:sp>
            <p:nvSpPr>
              <p:cNvPr id="11" name="도넛 10"/>
              <p:cNvSpPr/>
              <p:nvPr/>
            </p:nvSpPr>
            <p:spPr>
              <a:xfrm>
                <a:off x="8097130" y="1271894"/>
                <a:ext cx="2144150" cy="2144150"/>
              </a:xfrm>
              <a:prstGeom prst="donut">
                <a:avLst>
                  <a:gd name="adj" fmla="val 17789"/>
                </a:avLst>
              </a:prstGeom>
              <a:solidFill>
                <a:schemeClr val="bg1">
                  <a:lumMod val="9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타원 2"/>
              <p:cNvSpPr/>
              <p:nvPr/>
            </p:nvSpPr>
            <p:spPr>
              <a:xfrm>
                <a:off x="8440615" y="1617785"/>
                <a:ext cx="1448972" cy="1448972"/>
              </a:xfrm>
              <a:prstGeom prst="ellipse">
                <a:avLst/>
              </a:prstGeom>
              <a:solidFill>
                <a:srgbClr val="3B7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945112" y="2364587"/>
              <a:ext cx="458432" cy="458432"/>
              <a:chOff x="8097130" y="1271894"/>
              <a:chExt cx="2144150" cy="2144150"/>
            </a:xfrm>
          </p:grpSpPr>
          <p:sp>
            <p:nvSpPr>
              <p:cNvPr id="14" name="도넛 13"/>
              <p:cNvSpPr/>
              <p:nvPr/>
            </p:nvSpPr>
            <p:spPr>
              <a:xfrm>
                <a:off x="8097130" y="1271894"/>
                <a:ext cx="2144150" cy="2144150"/>
              </a:xfrm>
              <a:prstGeom prst="donut">
                <a:avLst>
                  <a:gd name="adj" fmla="val 17789"/>
                </a:avLst>
              </a:prstGeom>
              <a:solidFill>
                <a:schemeClr val="bg1">
                  <a:lumMod val="9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8440615" y="1617785"/>
                <a:ext cx="1448972" cy="1448972"/>
              </a:xfrm>
              <a:prstGeom prst="ellipse">
                <a:avLst/>
              </a:prstGeom>
              <a:solidFill>
                <a:srgbClr val="3B7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7944234" y="4292826"/>
              <a:ext cx="458432" cy="458432"/>
              <a:chOff x="8097130" y="1271894"/>
              <a:chExt cx="2144150" cy="2144150"/>
            </a:xfrm>
          </p:grpSpPr>
          <p:sp>
            <p:nvSpPr>
              <p:cNvPr id="17" name="도넛 16"/>
              <p:cNvSpPr/>
              <p:nvPr/>
            </p:nvSpPr>
            <p:spPr>
              <a:xfrm>
                <a:off x="8097130" y="1271894"/>
                <a:ext cx="2144150" cy="2144150"/>
              </a:xfrm>
              <a:prstGeom prst="donut">
                <a:avLst>
                  <a:gd name="adj" fmla="val 17789"/>
                </a:avLst>
              </a:prstGeom>
              <a:solidFill>
                <a:schemeClr val="bg1">
                  <a:lumMod val="9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8440615" y="1617785"/>
                <a:ext cx="1448972" cy="1448972"/>
              </a:xfrm>
              <a:prstGeom prst="ellipse">
                <a:avLst/>
              </a:prstGeom>
              <a:solidFill>
                <a:srgbClr val="3B7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5967079" y="4293189"/>
              <a:ext cx="458432" cy="458432"/>
              <a:chOff x="8097130" y="1271894"/>
              <a:chExt cx="2144150" cy="2144150"/>
            </a:xfrm>
          </p:grpSpPr>
          <p:sp>
            <p:nvSpPr>
              <p:cNvPr id="23" name="도넛 22"/>
              <p:cNvSpPr/>
              <p:nvPr/>
            </p:nvSpPr>
            <p:spPr>
              <a:xfrm>
                <a:off x="8097130" y="1271894"/>
                <a:ext cx="2144150" cy="2144150"/>
              </a:xfrm>
              <a:prstGeom prst="donut">
                <a:avLst>
                  <a:gd name="adj" fmla="val 17789"/>
                </a:avLst>
              </a:prstGeom>
              <a:solidFill>
                <a:schemeClr val="bg1">
                  <a:lumMod val="9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440615" y="1617785"/>
                <a:ext cx="1448972" cy="1448972"/>
              </a:xfrm>
              <a:prstGeom prst="ellipse">
                <a:avLst/>
              </a:prstGeom>
              <a:solidFill>
                <a:srgbClr val="3B7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7" name="직사각형 26"/>
          <p:cNvSpPr/>
          <p:nvPr/>
        </p:nvSpPr>
        <p:spPr>
          <a:xfrm>
            <a:off x="8217804" y="2007387"/>
            <a:ext cx="339227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6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원만한 대인관계 </a:t>
            </a:r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형성을</a:t>
            </a:r>
            <a:endParaRPr lang="en-US" altLang="ko-KR" sz="26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통한</a:t>
            </a:r>
            <a:r>
              <a:rPr lang="en-US" altLang="ko-KR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팀워크 </a:t>
            </a:r>
            <a:r>
              <a:rPr lang="ko-KR" altLang="en-US" sz="26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학습</a:t>
            </a:r>
            <a:endParaRPr lang="ko-KR" altLang="en-US" sz="2600" dirty="0"/>
          </a:p>
        </p:txBody>
      </p:sp>
      <p:sp>
        <p:nvSpPr>
          <p:cNvPr id="29" name="직사각형 28"/>
          <p:cNvSpPr/>
          <p:nvPr/>
        </p:nvSpPr>
        <p:spPr>
          <a:xfrm>
            <a:off x="8622913" y="4832136"/>
            <a:ext cx="2845651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프로젝트를 진행으로</a:t>
            </a:r>
            <a:endParaRPr lang="en-US" altLang="ko-KR" sz="26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생기는 성취감과</a:t>
            </a:r>
            <a:endParaRPr lang="en-US" altLang="ko-KR" sz="26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동기 부여</a:t>
            </a:r>
            <a:endParaRPr lang="ko-KR" altLang="en-US" sz="2600" dirty="0"/>
          </a:p>
        </p:txBody>
      </p:sp>
      <p:sp>
        <p:nvSpPr>
          <p:cNvPr id="31" name="직사각형 30"/>
          <p:cNvSpPr/>
          <p:nvPr/>
        </p:nvSpPr>
        <p:spPr>
          <a:xfrm>
            <a:off x="2712435" y="5145885"/>
            <a:ext cx="274786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협업을 통한 </a:t>
            </a:r>
            <a:endParaRPr lang="en-US" altLang="ko-KR" sz="26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실무환경</a:t>
            </a:r>
            <a:r>
              <a:rPr lang="en-US" altLang="ko-KR" sz="26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간접 경험</a:t>
            </a:r>
            <a:endParaRPr lang="ko-KR" altLang="en-US" sz="2600" dirty="0"/>
          </a:p>
        </p:txBody>
      </p:sp>
      <p:sp>
        <p:nvSpPr>
          <p:cNvPr id="33" name="직사각형 32"/>
          <p:cNvSpPr/>
          <p:nvPr/>
        </p:nvSpPr>
        <p:spPr>
          <a:xfrm>
            <a:off x="2446016" y="2246279"/>
            <a:ext cx="3014287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6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</a:t>
            </a:r>
            <a:r>
              <a:rPr lang="ko-KR" altLang="en-US" sz="26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정보 </a:t>
            </a:r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검색</a:t>
            </a:r>
            <a:endParaRPr lang="en-US" altLang="ko-KR" sz="26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웹사이트</a:t>
            </a:r>
            <a:r>
              <a:rPr lang="en-US" altLang="ko-KR" sz="26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구축을</a:t>
            </a:r>
            <a:r>
              <a:rPr lang="en-US" altLang="ko-KR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통한</a:t>
            </a:r>
            <a:endParaRPr lang="en-US" altLang="ko-KR" sz="26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프로그래밍</a:t>
            </a:r>
            <a:endParaRPr lang="en-US" altLang="ko-KR" sz="26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실력 </a:t>
            </a:r>
            <a:r>
              <a:rPr lang="ko-KR" altLang="en-US" sz="26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향상 및 </a:t>
            </a:r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복습</a:t>
            </a:r>
            <a:endParaRPr lang="en-US" altLang="ko-KR" sz="26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161703" y="885418"/>
            <a:ext cx="4057201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40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YouHyoo</a:t>
            </a:r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기획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757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Frank\Desktop\새 폴더 (2)\10-3detai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8" b="31184"/>
          <a:stretch/>
        </p:blipFill>
        <p:spPr bwMode="auto">
          <a:xfrm>
            <a:off x="2426676" y="1827996"/>
            <a:ext cx="7216189" cy="209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Frank\Desktop\새 폴더 (2)\10-4detai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02" b="36984"/>
          <a:stretch/>
        </p:blipFill>
        <p:spPr bwMode="auto">
          <a:xfrm>
            <a:off x="2426675" y="4081841"/>
            <a:ext cx="7216189" cy="134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sp>
        <p:nvSpPr>
          <p:cNvPr id="2" name="타원 1"/>
          <p:cNvSpPr/>
          <p:nvPr/>
        </p:nvSpPr>
        <p:spPr>
          <a:xfrm>
            <a:off x="4781611" y="2725381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5680885" y="4376202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398195"/>
              </p:ext>
            </p:extLst>
          </p:nvPr>
        </p:nvGraphicFramePr>
        <p:xfrm>
          <a:off x="10023460" y="639762"/>
          <a:ext cx="1807985" cy="570081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DetailView.jsp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7424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펜션의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디테일을 확인 할 수 있는 페이지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DetailPhoto.jsp</a:t>
                      </a:r>
                      <a:endParaRPr lang="en-US" altLang="ko-KR" sz="1400" kern="1200" dirty="0" smtClean="0">
                        <a:solidFill>
                          <a:schemeClr val="bg1"/>
                        </a:solidFill>
                        <a:latin typeface="a옛날목욕탕L" pitchFamily="18" charset="-127"/>
                        <a:ea typeface="a옛날목욕탕L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DetailIntro.jsp</a:t>
                      </a:r>
                      <a:r>
                        <a:rPr lang="en-US" altLang="ko-KR" sz="1400" kern="1200" dirty="0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Q_Pension.jsp</a:t>
                      </a:r>
                      <a:r>
                        <a:rPr lang="en-US" altLang="ko-KR" sz="1400" kern="1200" dirty="0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latin typeface="a옛날목욕탕L" pitchFamily="18" charset="-127"/>
                          <a:ea typeface="a옛날목욕탕L" pitchFamily="18" charset="-127"/>
                          <a:cs typeface="+mn-cs"/>
                        </a:rPr>
                        <a:t>ReviewProc.jsp</a:t>
                      </a:r>
                      <a:endParaRPr lang="en-US" altLang="ko-KR" sz="1400" kern="1200" dirty="0" smtClean="0">
                        <a:solidFill>
                          <a:schemeClr val="bg1"/>
                        </a:solidFill>
                        <a:latin typeface="a옛날목욕탕L" pitchFamily="18" charset="-127"/>
                        <a:ea typeface="a옛날목욕탕L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조합으로 구성됨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문의 내역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문의 폼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문의 내역 리스트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28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Frank\Desktop\새 폴더 (2)\06-0lo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021" y="1718469"/>
            <a:ext cx="3916362" cy="342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688270"/>
              </p:ext>
            </p:extLst>
          </p:nvPr>
        </p:nvGraphicFramePr>
        <p:xfrm>
          <a:off x="10023460" y="639762"/>
          <a:ext cx="1807985" cy="56994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Login.jsp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로그인을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위한 페이지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ID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입력폼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비밀번호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입력폼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3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로그인 버튼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4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회원가입 버튼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5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아이디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/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비밀번호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찾기 버튼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3570718" y="2315251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811208" y="4771678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7427275" y="3426018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cxnSp>
        <p:nvCxnSpPr>
          <p:cNvPr id="4" name="직선 연결선 3"/>
          <p:cNvCxnSpPr>
            <a:stCxn id="2" idx="5"/>
          </p:cNvCxnSpPr>
          <p:nvPr/>
        </p:nvCxnSpPr>
        <p:spPr>
          <a:xfrm>
            <a:off x="4013804" y="2758337"/>
            <a:ext cx="839550" cy="673772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025347" y="5319703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19" name="직선 연결선 18"/>
          <p:cNvCxnSpPr>
            <a:endCxn id="18" idx="0"/>
          </p:cNvCxnSpPr>
          <p:nvPr/>
        </p:nvCxnSpPr>
        <p:spPr>
          <a:xfrm>
            <a:off x="5284901" y="4512124"/>
            <a:ext cx="0" cy="8075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3830272" y="4436102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cxnSp>
        <p:nvCxnSpPr>
          <p:cNvPr id="17" name="직선 연결선 16"/>
          <p:cNvCxnSpPr>
            <a:stCxn id="16" idx="7"/>
          </p:cNvCxnSpPr>
          <p:nvPr/>
        </p:nvCxnSpPr>
        <p:spPr>
          <a:xfrm flipV="1">
            <a:off x="4273358" y="3871005"/>
            <a:ext cx="778004" cy="64111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endCxn id="8" idx="1"/>
          </p:cNvCxnSpPr>
          <p:nvPr/>
        </p:nvCxnSpPr>
        <p:spPr>
          <a:xfrm>
            <a:off x="6577753" y="4451118"/>
            <a:ext cx="309477" cy="396582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Frank\Desktop\새 폴더 (2)\06-1lo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052" y="1077912"/>
            <a:ext cx="3924300" cy="470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966376"/>
              </p:ext>
            </p:extLst>
          </p:nvPr>
        </p:nvGraphicFramePr>
        <p:xfrm>
          <a:off x="10023460" y="639762"/>
          <a:ext cx="1807985" cy="56994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Login.jsp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로그인을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위한 페이지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로그인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실패시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팝업 생성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5615110" y="4554180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333538" y="1722473"/>
            <a:ext cx="7314148" cy="3413054"/>
            <a:chOff x="2331128" y="847419"/>
            <a:chExt cx="7314148" cy="3413054"/>
          </a:xfrm>
        </p:grpSpPr>
        <p:pic>
          <p:nvPicPr>
            <p:cNvPr id="3" name="Picture 2" descr="C:\Users\Frank\Desktop\새 폴더 (2)\01-0main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214"/>
            <a:stretch/>
          </p:blipFill>
          <p:spPr bwMode="auto">
            <a:xfrm>
              <a:off x="2333538" y="847419"/>
              <a:ext cx="7309328" cy="2467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2" name="Picture 2" descr="C:\Users\Frank\Desktop\새 폴더 (2)\06-2logi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1128" y="2597527"/>
              <a:ext cx="7314148" cy="1662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28222"/>
              </p:ext>
            </p:extLst>
          </p:nvPr>
        </p:nvGraphicFramePr>
        <p:xfrm>
          <a:off x="10023460" y="639762"/>
          <a:ext cx="1807985" cy="56994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Top.jsp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Top.jsp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의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결과 반영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로그인 후 </a:t>
                      </a: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Top.jsp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반영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5731058" y="3784946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4" name="직선 연결선 3"/>
          <p:cNvCxnSpPr>
            <a:stCxn id="2" idx="7"/>
          </p:cNvCxnSpPr>
          <p:nvPr/>
        </p:nvCxnSpPr>
        <p:spPr>
          <a:xfrm flipV="1">
            <a:off x="6174144" y="1899138"/>
            <a:ext cx="1009171" cy="196183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endCxn id="2" idx="6"/>
          </p:cNvCxnSpPr>
          <p:nvPr/>
        </p:nvCxnSpPr>
        <p:spPr>
          <a:xfrm flipH="1">
            <a:off x="6250166" y="3629507"/>
            <a:ext cx="1311219" cy="414993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Users\Frank\Desktop\새 폴더 (2)\11-0or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138" y="1492725"/>
            <a:ext cx="6468864" cy="387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503551"/>
              </p:ext>
            </p:extLst>
          </p:nvPr>
        </p:nvGraphicFramePr>
        <p:xfrm>
          <a:off x="10023460" y="639762"/>
          <a:ext cx="1807985" cy="5703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DetailView.jsp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예약 프로세스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예약 일자 선택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91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예약 상세 내역 출력 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(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추가요금 별도 출력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3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총 지불 비용 및 적립금 출력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4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주문하기 버튼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3944572" y="1416703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887732" y="3428368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7244995" y="5104458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cxnSp>
        <p:nvCxnSpPr>
          <p:cNvPr id="4" name="직선 연결선 3"/>
          <p:cNvCxnSpPr>
            <a:stCxn id="2" idx="5"/>
          </p:cNvCxnSpPr>
          <p:nvPr/>
        </p:nvCxnSpPr>
        <p:spPr>
          <a:xfrm>
            <a:off x="4387658" y="1859789"/>
            <a:ext cx="791011" cy="59513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endCxn id="9" idx="7"/>
          </p:cNvCxnSpPr>
          <p:nvPr/>
        </p:nvCxnSpPr>
        <p:spPr>
          <a:xfrm flipH="1">
            <a:off x="7688081" y="4668715"/>
            <a:ext cx="532573" cy="511765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8866363" y="4994157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83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C:\Users\Frank\Desktop\새 폴더 (2)\11-1or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157" y="307548"/>
            <a:ext cx="6438040" cy="62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172406"/>
              </p:ext>
            </p:extLst>
          </p:nvPr>
        </p:nvGraphicFramePr>
        <p:xfrm>
          <a:off x="10023460" y="639762"/>
          <a:ext cx="1807985" cy="56994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Payment.jsp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결제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페이지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DetailView.j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네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에서 넘어온 정보를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통해 주문서를 작성함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주문 내역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개인정보 동의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3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예약자 정보를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입력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4800238" y="773489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7590372" y="3083912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3034494" y="3686225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cxnSp>
        <p:nvCxnSpPr>
          <p:cNvPr id="13" name="직선 연결선 12"/>
          <p:cNvCxnSpPr>
            <a:endCxn id="9" idx="5"/>
          </p:cNvCxnSpPr>
          <p:nvPr/>
        </p:nvCxnSpPr>
        <p:spPr>
          <a:xfrm flipH="1" flipV="1">
            <a:off x="3477580" y="4129311"/>
            <a:ext cx="435359" cy="461735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08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3261768" y="818805"/>
            <a:ext cx="5614404" cy="5220389"/>
            <a:chOff x="2774940" y="428624"/>
            <a:chExt cx="6470650" cy="6016545"/>
          </a:xfrm>
        </p:grpSpPr>
        <p:grpSp>
          <p:nvGrpSpPr>
            <p:cNvPr id="15" name="그룹 14"/>
            <p:cNvGrpSpPr/>
            <p:nvPr/>
          </p:nvGrpSpPr>
          <p:grpSpPr>
            <a:xfrm>
              <a:off x="2774940" y="428624"/>
              <a:ext cx="6470650" cy="6000750"/>
              <a:chOff x="2774940" y="428624"/>
              <a:chExt cx="6470650" cy="6000750"/>
            </a:xfrm>
          </p:grpSpPr>
          <p:pic>
            <p:nvPicPr>
              <p:cNvPr id="17" name="Picture 3" descr="C:\Users\Frank\Desktop\새 폴더 (2)\09-0mypage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4940" y="428624"/>
                <a:ext cx="6470650" cy="600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C:\Users\Frank\Desktop\새 폴더 (2)\09-2mypage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2598" y="2070282"/>
                <a:ext cx="3203214" cy="1403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4" descr="C:\Users\Frank\Desktop\새 폴더 (2)\12-0mypage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41"/>
            <a:stretch/>
          </p:blipFill>
          <p:spPr bwMode="auto">
            <a:xfrm>
              <a:off x="2782682" y="3721097"/>
              <a:ext cx="6462908" cy="2724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366463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MyPage.jsp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로그인 된 유저의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정보를 확인 하고 수정하거나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결제 내역을 확인하는 페이지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예약 정보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3900210" y="3384629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13" name="직선 연결선 12"/>
          <p:cNvCxnSpPr>
            <a:endCxn id="2" idx="5"/>
          </p:cNvCxnSpPr>
          <p:nvPr/>
        </p:nvCxnSpPr>
        <p:spPr>
          <a:xfrm flipH="1" flipV="1">
            <a:off x="4343296" y="3827715"/>
            <a:ext cx="571604" cy="61293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06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Frank\Desktop\새 폴더 (2)\07-0sign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546" y="668213"/>
            <a:ext cx="5919742" cy="55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93585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Join.jsp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회원 가입을 위한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페이지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약관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동의 체크박스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5799749" y="2804511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7700897" y="2285403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19" name="직선 연결선 18"/>
          <p:cNvCxnSpPr>
            <a:endCxn id="8" idx="5"/>
          </p:cNvCxnSpPr>
          <p:nvPr/>
        </p:nvCxnSpPr>
        <p:spPr>
          <a:xfrm flipH="1" flipV="1">
            <a:off x="8143983" y="2728489"/>
            <a:ext cx="331802" cy="23451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endCxn id="8" idx="5"/>
          </p:cNvCxnSpPr>
          <p:nvPr/>
        </p:nvCxnSpPr>
        <p:spPr>
          <a:xfrm flipH="1" flipV="1">
            <a:off x="8143983" y="2728489"/>
            <a:ext cx="331802" cy="1315973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endCxn id="8" idx="5"/>
          </p:cNvCxnSpPr>
          <p:nvPr/>
        </p:nvCxnSpPr>
        <p:spPr>
          <a:xfrm flipH="1" flipV="1">
            <a:off x="8143983" y="2728489"/>
            <a:ext cx="331802" cy="233588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Frank\Desktop\새 폴더 (2)\07-1signu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4"/>
          <a:stretch/>
        </p:blipFill>
        <p:spPr bwMode="auto">
          <a:xfrm>
            <a:off x="3176151" y="1132717"/>
            <a:ext cx="5947029" cy="462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272574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Join.jsp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회원 가입을 위한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페이지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ID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중복확인 버튼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회원 가입 폼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6050806" y="568332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7590372" y="2758597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4" name="직선 연결선 3"/>
          <p:cNvCxnSpPr>
            <a:stCxn id="2" idx="5"/>
          </p:cNvCxnSpPr>
          <p:nvPr/>
        </p:nvCxnSpPr>
        <p:spPr>
          <a:xfrm>
            <a:off x="6493892" y="1011418"/>
            <a:ext cx="698216" cy="740861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Frank\Desktop\새 폴더 (2)\07-2sign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527" y="1166018"/>
            <a:ext cx="597535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328984"/>
              </p:ext>
            </p:extLst>
          </p:nvPr>
        </p:nvGraphicFramePr>
        <p:xfrm>
          <a:off x="10023460" y="639762"/>
          <a:ext cx="1807985" cy="56994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Join.jsp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회원 가입을 위한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페이지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약관 동의를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확인 하는 팝업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8" name="타원 7"/>
          <p:cNvSpPr/>
          <p:nvPr/>
        </p:nvSpPr>
        <p:spPr>
          <a:xfrm>
            <a:off x="6889232" y="2547582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6226" y="568332"/>
            <a:ext cx="12763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기획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725526" y="2098440"/>
            <a:ext cx="9103774" cy="3616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펜션을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검색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비교하기 편리해진다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11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en-US" altLang="ko-KR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Youhyoo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리뷰게시판을 통해 사용자 중심의 정보를 </a:t>
            </a:r>
            <a:endParaRPr lang="en-US" altLang="ko-KR" sz="2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획득 할 수 있다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11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3. 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펜션주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입장에서도 따로 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펜션을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위한 웹 페이지를 제작 할 </a:t>
            </a:r>
            <a:endParaRPr lang="en-US" altLang="ko-KR" sz="2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필요없이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펜션을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홍보 할 수 있다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endParaRPr lang="en-US" altLang="ko-KR" sz="11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4. 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펜션을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이용하는 고객은 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펜션들의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경쟁을 통해 좀더 개선된 </a:t>
            </a:r>
            <a:endParaRPr lang="en-US" altLang="ko-KR" sz="2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환경에서 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펜션을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이용 할 수 있다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ko-KR" altLang="en-US" sz="2800" dirty="0"/>
          </a:p>
        </p:txBody>
      </p:sp>
      <p:sp>
        <p:nvSpPr>
          <p:cNvPr id="8" name="직사각형 7"/>
          <p:cNvSpPr/>
          <p:nvPr/>
        </p:nvSpPr>
        <p:spPr>
          <a:xfrm>
            <a:off x="6072851" y="885418"/>
            <a:ext cx="2165978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기대 효과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31582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Frank\Desktop\새 폴더 (2)\07-3sign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127" y="1166019"/>
            <a:ext cx="6280150" cy="452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082250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Join.jsp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회원 가입을 위한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페이지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ID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중복 검사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8" name="타원 7"/>
          <p:cNvSpPr/>
          <p:nvPr/>
        </p:nvSpPr>
        <p:spPr>
          <a:xfrm>
            <a:off x="5469094" y="4191743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Frank\Desktop\새 폴더 (2)\07-4sign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40" y="1100930"/>
            <a:ext cx="6546851" cy="465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274804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Join.jsp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회원 가입을 위한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페이지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주소 입력 폼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8" name="타원 7"/>
          <p:cNvSpPr/>
          <p:nvPr/>
        </p:nvSpPr>
        <p:spPr>
          <a:xfrm>
            <a:off x="7960451" y="2137992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Frank\Desktop\새 폴더 (2)\08-0fi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795" y="689767"/>
            <a:ext cx="6500813" cy="547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438609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search.jsp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아이디 및 패스워드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분실시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조건을 통해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확인이 가능한 페이지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ID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찾기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비밀번호 찾기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2515386" y="1233171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13" name="직선 연결선 12"/>
          <p:cNvCxnSpPr>
            <a:endCxn id="9" idx="5"/>
          </p:cNvCxnSpPr>
          <p:nvPr/>
        </p:nvCxnSpPr>
        <p:spPr>
          <a:xfrm flipH="1" flipV="1">
            <a:off x="2958472" y="1676257"/>
            <a:ext cx="435359" cy="461735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2439364" y="3258333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 flipH="1" flipV="1">
            <a:off x="2882450" y="3701419"/>
            <a:ext cx="435359" cy="461735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Frank\Desktop\새 폴더 (2)\08-1fi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477" y="449263"/>
            <a:ext cx="6775450" cy="297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131673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search_Proc.jsp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분실한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ID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및 패스워드 탐색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ID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확인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비밀번호 확인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pic>
        <p:nvPicPr>
          <p:cNvPr id="14" name="Picture 2" descr="C:\Users\Frank\Desktop\새 폴더 (2)\08-3fi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914" y="3609242"/>
            <a:ext cx="5616575" cy="284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/>
          <p:cNvSpPr/>
          <p:nvPr/>
        </p:nvSpPr>
        <p:spPr>
          <a:xfrm>
            <a:off x="4291687" y="2481459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4315255" y="3932189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 descr="C:\Users\Frank\Desktop\새 폴더 (2)\09-0my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40" y="428624"/>
            <a:ext cx="647065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C:\Users\Frank\Desktop\새 폴더 (2)\12-0mypag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41"/>
          <a:stretch/>
        </p:blipFill>
        <p:spPr bwMode="auto">
          <a:xfrm>
            <a:off x="2782682" y="3721097"/>
            <a:ext cx="6462908" cy="272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945778"/>
              </p:ext>
            </p:extLst>
          </p:nvPr>
        </p:nvGraphicFramePr>
        <p:xfrm>
          <a:off x="10023460" y="639762"/>
          <a:ext cx="1807985" cy="56994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MyPage.jsp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로그인 된 유저의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정보를 확인 하고 수정하거나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결제 내역을 확인하는 페이지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내 정보 확인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포인트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적입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내역 확인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3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최근 예약 내역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4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1:1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상담 내역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4834363" y="2153033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7330818" y="2137992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3936729" y="3896581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5585924" y="5199800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55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Frank\Desktop\새 폴더 (2)\09-1my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06" y="929266"/>
            <a:ext cx="7280592" cy="499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961095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Modify.jsp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회원정보를 수정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회원정보 수정 폼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7048257" y="3672635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49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74940" y="428624"/>
            <a:ext cx="6470650" cy="6016545"/>
            <a:chOff x="2774940" y="428624"/>
            <a:chExt cx="6470650" cy="6016545"/>
          </a:xfrm>
        </p:grpSpPr>
        <p:grpSp>
          <p:nvGrpSpPr>
            <p:cNvPr id="10" name="그룹 9"/>
            <p:cNvGrpSpPr/>
            <p:nvPr/>
          </p:nvGrpSpPr>
          <p:grpSpPr>
            <a:xfrm>
              <a:off x="2774940" y="428624"/>
              <a:ext cx="6470650" cy="6000750"/>
              <a:chOff x="2774940" y="428624"/>
              <a:chExt cx="6470650" cy="6000750"/>
            </a:xfrm>
          </p:grpSpPr>
          <p:pic>
            <p:nvPicPr>
              <p:cNvPr id="14" name="Picture 3" descr="C:\Users\Frank\Desktop\새 폴더 (2)\09-0mypage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4940" y="428624"/>
                <a:ext cx="6470650" cy="600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650" name="Picture 2" descr="C:\Users\Frank\Desktop\새 폴더 (2)\09-2mypage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2598" y="2070282"/>
                <a:ext cx="3203214" cy="1403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4" descr="C:\Users\Frank\Desktop\새 폴더 (2)\12-0mypage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41"/>
            <a:stretch/>
          </p:blipFill>
          <p:spPr bwMode="auto">
            <a:xfrm>
              <a:off x="2782682" y="3721097"/>
              <a:ext cx="6462908" cy="2724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250348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MyPage.jsp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로그인 된 유저의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정보를 확인 하고 수정하거나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결제 내역을 확인하는 페이지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변경된 회원정보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5209540" y="2252779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49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170594" y="465219"/>
            <a:ext cx="6470650" cy="6016545"/>
            <a:chOff x="2774940" y="428624"/>
            <a:chExt cx="6470650" cy="6016545"/>
          </a:xfrm>
        </p:grpSpPr>
        <p:grpSp>
          <p:nvGrpSpPr>
            <p:cNvPr id="10" name="그룹 9"/>
            <p:cNvGrpSpPr/>
            <p:nvPr/>
          </p:nvGrpSpPr>
          <p:grpSpPr>
            <a:xfrm>
              <a:off x="2774940" y="428624"/>
              <a:ext cx="6470650" cy="6000750"/>
              <a:chOff x="2774940" y="428624"/>
              <a:chExt cx="6470650" cy="6000750"/>
            </a:xfrm>
          </p:grpSpPr>
          <p:pic>
            <p:nvPicPr>
              <p:cNvPr id="14" name="Picture 3" descr="C:\Users\Frank\Desktop\새 폴더 (2)\09-0mypage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4940" y="428624"/>
                <a:ext cx="6470650" cy="600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650" name="Picture 2" descr="C:\Users\Frank\Desktop\새 폴더 (2)\09-2mypage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2598" y="2070282"/>
                <a:ext cx="3203214" cy="1403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4" descr="C:\Users\Frank\Desktop\새 폴더 (2)\12-0mypage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41"/>
            <a:stretch/>
          </p:blipFill>
          <p:spPr bwMode="auto">
            <a:xfrm>
              <a:off x="2782682" y="3721097"/>
              <a:ext cx="6462908" cy="2724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C:\Users\Frank\Desktop\0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266" y="1466933"/>
            <a:ext cx="61118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112387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UserPoint.jsp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유저가 개개인의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포인트를 조회 할 수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있는 페이지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포인트 조회 폼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13" name="타원 12"/>
          <p:cNvSpPr/>
          <p:nvPr/>
        </p:nvSpPr>
        <p:spPr>
          <a:xfrm>
            <a:off x="5310831" y="4123254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62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74940" y="428624"/>
            <a:ext cx="6470650" cy="6016545"/>
            <a:chOff x="2774940" y="428624"/>
            <a:chExt cx="6470650" cy="6016545"/>
          </a:xfrm>
        </p:grpSpPr>
        <p:grpSp>
          <p:nvGrpSpPr>
            <p:cNvPr id="10" name="그룹 9"/>
            <p:cNvGrpSpPr/>
            <p:nvPr/>
          </p:nvGrpSpPr>
          <p:grpSpPr>
            <a:xfrm>
              <a:off x="2774940" y="428624"/>
              <a:ext cx="6470650" cy="6000750"/>
              <a:chOff x="2774940" y="428624"/>
              <a:chExt cx="6470650" cy="6000750"/>
            </a:xfrm>
          </p:grpSpPr>
          <p:pic>
            <p:nvPicPr>
              <p:cNvPr id="14" name="Picture 3" descr="C:\Users\Frank\Desktop\새 폴더 (2)\09-0mypage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4940" y="428624"/>
                <a:ext cx="6470650" cy="600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650" name="Picture 2" descr="C:\Users\Frank\Desktop\새 폴더 (2)\09-2mypage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2598" y="2070282"/>
                <a:ext cx="3203214" cy="1403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4" descr="C:\Users\Frank\Desktop\새 폴더 (2)\12-0mypage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41"/>
            <a:stretch/>
          </p:blipFill>
          <p:spPr bwMode="auto">
            <a:xfrm>
              <a:off x="2782682" y="3721097"/>
              <a:ext cx="6462908" cy="2724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그룹 20"/>
          <p:cNvGrpSpPr/>
          <p:nvPr/>
        </p:nvGrpSpPr>
        <p:grpSpPr>
          <a:xfrm>
            <a:off x="3007675" y="568332"/>
            <a:ext cx="4922837" cy="5456238"/>
            <a:chOff x="3007675" y="568332"/>
            <a:chExt cx="4922837" cy="5456238"/>
          </a:xfrm>
        </p:grpSpPr>
        <p:pic>
          <p:nvPicPr>
            <p:cNvPr id="12" name="Picture 3" descr="C:\Users\Frank\Desktop\새 폴더 (2)\12-1mypag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675" y="568332"/>
              <a:ext cx="4922837" cy="5456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직사각형 19"/>
            <p:cNvSpPr/>
            <p:nvPr/>
          </p:nvSpPr>
          <p:spPr>
            <a:xfrm>
              <a:off x="6224954" y="2111128"/>
              <a:ext cx="1371600" cy="203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</a:rPr>
                <a:t>가평 제이스펜션</a:t>
              </a: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256530"/>
              </p:ext>
            </p:extLst>
          </p:nvPr>
        </p:nvGraphicFramePr>
        <p:xfrm>
          <a:off x="10023460" y="639762"/>
          <a:ext cx="1807985" cy="57018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Review.jsp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이용한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펜션의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후기만 작성이 가능함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리뷰 내용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작성폼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추천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별점을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선택 할 수 있음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3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직접 찍은 사진을 업로드 가능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13" name="타원 12"/>
          <p:cNvSpPr/>
          <p:nvPr/>
        </p:nvSpPr>
        <p:spPr>
          <a:xfrm>
            <a:off x="5786258" y="4566340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3332041" y="3243763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3956330" y="4047232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cxnSp>
        <p:nvCxnSpPr>
          <p:cNvPr id="18" name="직선 연결선 17"/>
          <p:cNvCxnSpPr>
            <a:stCxn id="15" idx="7"/>
          </p:cNvCxnSpPr>
          <p:nvPr/>
        </p:nvCxnSpPr>
        <p:spPr>
          <a:xfrm flipV="1">
            <a:off x="3775127" y="2461846"/>
            <a:ext cx="700311" cy="85793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17" idx="7"/>
          </p:cNvCxnSpPr>
          <p:nvPr/>
        </p:nvCxnSpPr>
        <p:spPr>
          <a:xfrm flipV="1">
            <a:off x="4399416" y="2883877"/>
            <a:ext cx="436353" cy="1239377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32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74940" y="428624"/>
            <a:ext cx="6470650" cy="6016545"/>
            <a:chOff x="2774940" y="428624"/>
            <a:chExt cx="6470650" cy="6016545"/>
          </a:xfrm>
        </p:grpSpPr>
        <p:grpSp>
          <p:nvGrpSpPr>
            <p:cNvPr id="10" name="그룹 9"/>
            <p:cNvGrpSpPr/>
            <p:nvPr/>
          </p:nvGrpSpPr>
          <p:grpSpPr>
            <a:xfrm>
              <a:off x="2774940" y="428624"/>
              <a:ext cx="6470650" cy="6000750"/>
              <a:chOff x="2774940" y="428624"/>
              <a:chExt cx="6470650" cy="6000750"/>
            </a:xfrm>
          </p:grpSpPr>
          <p:pic>
            <p:nvPicPr>
              <p:cNvPr id="14" name="Picture 3" descr="C:\Users\Frank\Desktop\새 폴더 (2)\09-0mypage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4940" y="428624"/>
                <a:ext cx="6470650" cy="600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650" name="Picture 2" descr="C:\Users\Frank\Desktop\새 폴더 (2)\09-2mypage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2598" y="2070282"/>
                <a:ext cx="3203214" cy="1403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4" descr="C:\Users\Frank\Desktop\새 폴더 (2)\12-0mypage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41"/>
            <a:stretch/>
          </p:blipFill>
          <p:spPr bwMode="auto">
            <a:xfrm>
              <a:off x="2782682" y="3721097"/>
              <a:ext cx="6462908" cy="2724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818" name="Picture 2" descr="C:\Users\Frank\Desktop\새 폴더 (2)\12-2myp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894" y="1160504"/>
            <a:ext cx="4587875" cy="462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436833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Q_Youhyoo.jsp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Youhyoo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서비스에 관한 질문을 할 수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있도록 지원하는 질문 페이지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질문 작성 폼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13" name="타원 12"/>
          <p:cNvSpPr/>
          <p:nvPr/>
        </p:nvSpPr>
        <p:spPr>
          <a:xfrm>
            <a:off x="5310831" y="4123254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813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6226" y="568332"/>
            <a:ext cx="12763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기획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50587" y="648035"/>
            <a:ext cx="4475904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YouHyoo</a:t>
            </a:r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</a:t>
            </a:r>
            <a:endParaRPr lang="en-US" altLang="ko-KR" sz="40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심볼 및 캐치프레이즈</a:t>
            </a:r>
            <a:endParaRPr lang="ko-KR" altLang="en-US" sz="4000" dirty="0"/>
          </a:p>
        </p:txBody>
      </p:sp>
      <p:pic>
        <p:nvPicPr>
          <p:cNvPr id="1026" name="Picture 2" descr="C:\00_oh\work01\Project_YouHyoo\WebContent\imgs\top\youhyo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0" b="9983"/>
          <a:stretch/>
        </p:blipFill>
        <p:spPr bwMode="auto">
          <a:xfrm>
            <a:off x="3407490" y="2553078"/>
            <a:ext cx="7562097" cy="360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49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rank\Desktop\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415" y="2010398"/>
            <a:ext cx="7182678" cy="120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rank\Desktop\0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803" y="3708554"/>
            <a:ext cx="7164014" cy="14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118927"/>
              </p:ext>
            </p:extLst>
          </p:nvPr>
        </p:nvGraphicFramePr>
        <p:xfrm>
          <a:off x="10023460" y="639762"/>
          <a:ext cx="1807985" cy="57042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Q_Youhyoo.jsp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Youhyoo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서비스에 관한 질문을 할 수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있도록 지원하는 질문 페이지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921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기간에 따라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조회가 가능한 내역이 다름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13" name="타원 12"/>
          <p:cNvSpPr/>
          <p:nvPr/>
        </p:nvSpPr>
        <p:spPr>
          <a:xfrm>
            <a:off x="6480570" y="3276262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15" name="직선 연결선 14"/>
          <p:cNvCxnSpPr>
            <a:stCxn id="13" idx="7"/>
          </p:cNvCxnSpPr>
          <p:nvPr/>
        </p:nvCxnSpPr>
        <p:spPr>
          <a:xfrm flipV="1">
            <a:off x="6923656" y="2667178"/>
            <a:ext cx="725652" cy="685106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13" idx="5"/>
          </p:cNvCxnSpPr>
          <p:nvPr/>
        </p:nvCxnSpPr>
        <p:spPr>
          <a:xfrm>
            <a:off x="6923656" y="3719348"/>
            <a:ext cx="725652" cy="632844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2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Frank\Desktop\새 폴더 (2)\01-0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538" y="847419"/>
            <a:ext cx="7309328" cy="516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574746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Index.jsp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찜하기에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관한 내용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찜하기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버튼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6730931" y="3181007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4" name="직선 연결선 3"/>
          <p:cNvCxnSpPr>
            <a:stCxn id="2" idx="5"/>
          </p:cNvCxnSpPr>
          <p:nvPr/>
        </p:nvCxnSpPr>
        <p:spPr>
          <a:xfrm>
            <a:off x="7174017" y="3624093"/>
            <a:ext cx="522994" cy="56765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49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61768" y="589675"/>
            <a:ext cx="5614404" cy="5678650"/>
            <a:chOff x="2774940" y="428624"/>
            <a:chExt cx="6470650" cy="6544695"/>
          </a:xfrm>
        </p:grpSpPr>
        <p:grpSp>
          <p:nvGrpSpPr>
            <p:cNvPr id="14" name="그룹 13"/>
            <p:cNvGrpSpPr/>
            <p:nvPr/>
          </p:nvGrpSpPr>
          <p:grpSpPr>
            <a:xfrm>
              <a:off x="2774940" y="428624"/>
              <a:ext cx="6470650" cy="6016545"/>
              <a:chOff x="2774940" y="428624"/>
              <a:chExt cx="6470650" cy="6016545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2774940" y="428624"/>
                <a:ext cx="6470650" cy="6000750"/>
                <a:chOff x="2774940" y="428624"/>
                <a:chExt cx="6470650" cy="6000750"/>
              </a:xfrm>
            </p:grpSpPr>
            <p:pic>
              <p:nvPicPr>
                <p:cNvPr id="17" name="Picture 3" descr="C:\Users\Frank\Desktop\새 폴더 (2)\09-0mypage.PNG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74940" y="428624"/>
                  <a:ext cx="6470650" cy="6000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2" descr="C:\Users\Frank\Desktop\새 폴더 (2)\09-2mypage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42598" y="2070282"/>
                  <a:ext cx="3203214" cy="14032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" name="Picture 4" descr="C:\Users\Frank\Desktop\새 폴더 (2)\12-0mypage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041"/>
              <a:stretch/>
            </p:blipFill>
            <p:spPr bwMode="auto">
              <a:xfrm>
                <a:off x="2782682" y="3721097"/>
                <a:ext cx="6462908" cy="27240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866" name="Picture 2" descr="C:\Users\Frank\Desktop\새 폴더 (2)\12-3mypag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2682" y="5885429"/>
              <a:ext cx="6462908" cy="1087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163135"/>
              </p:ext>
            </p:extLst>
          </p:nvPr>
        </p:nvGraphicFramePr>
        <p:xfrm>
          <a:off x="10023460" y="639762"/>
          <a:ext cx="1807985" cy="5697092"/>
        </p:xfrm>
        <a:graphic>
          <a:graphicData uri="http://schemas.openxmlformats.org/drawingml/2006/table">
            <a:tbl>
              <a:tblPr/>
              <a:tblGrid>
                <a:gridCol w="414083"/>
                <a:gridCol w="1393902"/>
              </a:tblGrid>
              <a:tr h="453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MyPage.jsp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11314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MyPage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에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찜한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내용이 적용됨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453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특징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찜 내역 적용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295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6247756" y="5536805"/>
            <a:ext cx="519108" cy="519108"/>
          </a:xfrm>
          <a:prstGeom prst="ellipse">
            <a:avLst/>
          </a:prstGeom>
          <a:solidFill>
            <a:srgbClr val="757575"/>
          </a:solidFill>
          <a:ln w="38100">
            <a:solidFill>
              <a:srgbClr val="4040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923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7865" y="568332"/>
            <a:ext cx="12330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시연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618748" y="2875002"/>
            <a:ext cx="4770858" cy="11079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6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시연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33428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5880" y="568332"/>
            <a:ext cx="12170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4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후기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465572" y="2875002"/>
            <a:ext cx="7447872" cy="11079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6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후기 및 질문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82072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408" y="2820257"/>
            <a:ext cx="1271587" cy="129028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501599" y="1913095"/>
            <a:ext cx="1260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김대진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318195" y="2651859"/>
            <a:ext cx="1627084" cy="1627082"/>
            <a:chOff x="2682841" y="1654629"/>
            <a:chExt cx="1627084" cy="1627082"/>
          </a:xfrm>
        </p:grpSpPr>
        <p:sp>
          <p:nvSpPr>
            <p:cNvPr id="18" name="타원 17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5501871" y="885418"/>
            <a:ext cx="300915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마치며 </a:t>
            </a:r>
            <a:r>
              <a:rPr lang="ko-KR" altLang="en-US" sz="40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느낀점</a:t>
            </a:r>
            <a:endParaRPr lang="ko-KR" altLang="en-US" sz="4000" dirty="0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5131739" y="4148765"/>
            <a:ext cx="0" cy="882576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3739586" y="4723564"/>
            <a:ext cx="2784306" cy="11695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여지껏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배웠던 것을 복습할 수 있었던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뜻 깊은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시간이었습니다</a:t>
            </a:r>
            <a:r>
              <a:rPr lang="en-US" altLang="ko-KR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부족함을 많이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느꼈지만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협업을 통해 부족한 점을 서로 </a:t>
            </a:r>
            <a:r>
              <a:rPr lang="ko-KR" altLang="en-US" sz="1400" dirty="0" err="1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매꿔주며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많은 것을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배우고 가르칠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수 있어 보람찼습니다</a:t>
            </a:r>
            <a:r>
              <a:rPr lang="en-US" altLang="ko-KR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</a:t>
            </a:r>
            <a:endParaRPr lang="en-US" altLang="ko-KR" sz="14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8104235" y="2718473"/>
            <a:ext cx="1458685" cy="1458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688" y="2907263"/>
            <a:ext cx="1065323" cy="1185697"/>
          </a:xfrm>
          <a:prstGeom prst="rect">
            <a:avLst/>
          </a:prstGeom>
        </p:spPr>
      </p:pic>
      <p:sp>
        <p:nvSpPr>
          <p:cNvPr id="107" name="직사각형 106"/>
          <p:cNvSpPr/>
          <p:nvPr/>
        </p:nvSpPr>
        <p:spPr>
          <a:xfrm>
            <a:off x="8195423" y="1895510"/>
            <a:ext cx="12763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한진경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8020036" y="2634275"/>
            <a:ext cx="1627084" cy="1627082"/>
            <a:chOff x="2682841" y="1654629"/>
            <a:chExt cx="1627084" cy="1627082"/>
          </a:xfrm>
        </p:grpSpPr>
        <p:sp>
          <p:nvSpPr>
            <p:cNvPr id="109" name="타원 108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1" name="직선 화살표 연결선 110"/>
          <p:cNvCxnSpPr/>
          <p:nvPr/>
        </p:nvCxnSpPr>
        <p:spPr>
          <a:xfrm>
            <a:off x="8872933" y="4149632"/>
            <a:ext cx="0" cy="882576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/>
          <p:cNvSpPr/>
          <p:nvPr/>
        </p:nvSpPr>
        <p:spPr>
          <a:xfrm>
            <a:off x="7256313" y="4709812"/>
            <a:ext cx="3198072" cy="18158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처음에 뭐부터 시작해야 할지 몰라 혼자 고민하고 있었을 때 팀원의 도움으로 시작하면서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어려운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부분도 있었지만 오류를 찾아가면서 흐름을 알아가고 찾아보는 것이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재미있었고 오류를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해결하고 내 스스로 완성 했을 때 기분이 너무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좋았습니다</a:t>
            </a:r>
            <a:r>
              <a:rPr lang="en-US" altLang="ko-KR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그리고 팀원간의 의사소통이 중요하다는 것을 확실히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느꼈습니다</a:t>
            </a:r>
            <a:r>
              <a:rPr lang="en-US" altLang="ko-KR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 </a:t>
            </a:r>
            <a:endParaRPr lang="ko-KR" altLang="en-US" sz="1400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5880" y="568332"/>
            <a:ext cx="12170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4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후기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83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501871" y="885418"/>
            <a:ext cx="300915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마치며 </a:t>
            </a:r>
            <a:r>
              <a:rPr lang="ko-KR" altLang="en-US" sz="40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느낀점</a:t>
            </a:r>
            <a:endParaRPr lang="ko-KR" altLang="en-US" sz="4000" dirty="0"/>
          </a:p>
        </p:txBody>
      </p:sp>
      <p:sp>
        <p:nvSpPr>
          <p:cNvPr id="28" name="타원 27"/>
          <p:cNvSpPr/>
          <p:nvPr/>
        </p:nvSpPr>
        <p:spPr>
          <a:xfrm>
            <a:off x="4411567" y="2717922"/>
            <a:ext cx="1458685" cy="1458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784" y="2861730"/>
            <a:ext cx="1244252" cy="1275358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4316482" y="2643067"/>
            <a:ext cx="1627084" cy="1627082"/>
            <a:chOff x="2682841" y="1654629"/>
            <a:chExt cx="1627084" cy="1627082"/>
          </a:xfrm>
        </p:grpSpPr>
        <p:sp>
          <p:nvSpPr>
            <p:cNvPr id="31" name="타원 30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4518784" y="1904302"/>
            <a:ext cx="1244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박기웅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5132016" y="4149185"/>
            <a:ext cx="0" cy="795767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3036958" y="4735135"/>
            <a:ext cx="4207904" cy="16004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복습과 반복 만이 좋은 결과를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얻을 수 있다는 것을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깨달았습니다</a:t>
            </a:r>
            <a:r>
              <a:rPr lang="en-US" altLang="ko-KR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예전에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배웠던걸 다시 한 번 복습 할 수 있는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시간이었습니다</a:t>
            </a:r>
            <a:r>
              <a:rPr lang="en-US" altLang="ko-KR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특히 </a:t>
            </a:r>
            <a:r>
              <a:rPr lang="en-US" altLang="ko-KR" sz="1400" dirty="0" err="1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Jquery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나 </a:t>
            </a:r>
            <a:r>
              <a:rPr lang="en-US" altLang="ko-KR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Ajax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의 사용 방법을 잘 몰랐으나</a:t>
            </a:r>
            <a:r>
              <a:rPr lang="en-US" altLang="ko-KR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주위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팀원들의 도움으로 실력이 향상 됐습니다</a:t>
            </a:r>
            <a:r>
              <a:rPr lang="en-US" altLang="ko-KR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부족한 점을 많이 깨달았고</a:t>
            </a:r>
            <a:r>
              <a:rPr lang="en-US" altLang="ko-KR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더욱 많은 공부를 해야 </a:t>
            </a:r>
            <a:r>
              <a:rPr lang="ko-KR" altLang="en-US" sz="1400" dirty="0" err="1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겠다는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생각이 들었습니다</a:t>
            </a:r>
            <a:r>
              <a:rPr lang="en-US" altLang="ko-KR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입사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시켜주신다면 개처럼 일하겠습니다</a:t>
            </a:r>
            <a:r>
              <a:rPr lang="en-US" altLang="ko-KR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아 아닙니다</a:t>
            </a:r>
            <a:r>
              <a:rPr lang="en-US" altLang="ko-KR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</a:t>
            </a:r>
            <a:endParaRPr lang="en-US" altLang="ko-KR" sz="14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8148275" y="2705017"/>
            <a:ext cx="1458685" cy="1458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8267517" y="1904010"/>
            <a:ext cx="12202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이정은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904" y="2880426"/>
            <a:ext cx="1128820" cy="1256370"/>
          </a:xfrm>
          <a:prstGeom prst="rect">
            <a:avLst/>
          </a:prstGeom>
        </p:spPr>
      </p:pic>
      <p:grpSp>
        <p:nvGrpSpPr>
          <p:cNvPr id="66" name="그룹 65"/>
          <p:cNvGrpSpPr/>
          <p:nvPr/>
        </p:nvGrpSpPr>
        <p:grpSpPr>
          <a:xfrm>
            <a:off x="8064078" y="2642775"/>
            <a:ext cx="1627084" cy="1627082"/>
            <a:chOff x="2682841" y="1654629"/>
            <a:chExt cx="1627084" cy="1627082"/>
          </a:xfrm>
        </p:grpSpPr>
        <p:sp>
          <p:nvSpPr>
            <p:cNvPr id="67" name="타원 66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9" name="직선 화살표 연결선 68"/>
          <p:cNvCxnSpPr/>
          <p:nvPr/>
        </p:nvCxnSpPr>
        <p:spPr>
          <a:xfrm>
            <a:off x="8877617" y="4148893"/>
            <a:ext cx="0" cy="882576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7485467" y="4735135"/>
            <a:ext cx="2784306" cy="13849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원하는 결과를 얻기까지 우여곡절이 많아 힘들었지만 그 과정을 통해 더 큰 성취감을 얻을 수 있었던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같고</a:t>
            </a:r>
            <a:r>
              <a:rPr lang="en-US" altLang="ko-KR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,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실무와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비슷한 환경에서 </a:t>
            </a:r>
            <a:r>
              <a:rPr lang="ko-KR" altLang="en-US" sz="1400" dirty="0" err="1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코딩하면서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좀 더 자신감을 얻을 수 있었던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좋은 </a:t>
            </a:r>
            <a:r>
              <a:rPr lang="ko-KR" altLang="en-US" sz="1400" dirty="0" err="1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경험이었던것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같습니다</a:t>
            </a:r>
            <a:r>
              <a:rPr lang="en-US" altLang="ko-KR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5880" y="568332"/>
            <a:ext cx="12170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4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후기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1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6262297" y="2727333"/>
            <a:ext cx="1458685" cy="1458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195" y="2881895"/>
            <a:ext cx="1240586" cy="12716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87148" y="1913095"/>
            <a:ext cx="1208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오동건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178097" y="2651859"/>
            <a:ext cx="1627084" cy="1627082"/>
            <a:chOff x="2682841" y="1654629"/>
            <a:chExt cx="1627084" cy="1627082"/>
          </a:xfrm>
        </p:grpSpPr>
        <p:sp>
          <p:nvSpPr>
            <p:cNvPr id="20" name="타원 19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>
            <a:off x="6991640" y="4145800"/>
            <a:ext cx="0" cy="882576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4171065" y="4723564"/>
            <a:ext cx="5641150" cy="18158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만점자리 팀장은 아니어서 팀원들보다 모르고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이해가 조금 느렸습니다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하지만 그런 자극이 저를 좀더 공부하고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성장하게 만들어 준 것 같습니다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부족한 부분을 이해시키려 노력한 팀원들에게 감사하고 부족한 </a:t>
            </a:r>
            <a:r>
              <a:rPr lang="en-US" altLang="ko-KR" sz="1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Youhyoo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팀장으로서 프로젝트의 마무리까지 함께 해준 모든 팀원들께 감사합니다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또한 팀원들과 같이 작업하면서 협업과 커뮤니케이션의 묘미를 느꼈고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누군가의 부족함을 또 다른 누군가가 채워주는 모습을 보며 큰 보람을 느꼈습니다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 프로젝트로 제 프로그래머로서의 성장과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팀원의 하나로서의 인격 성장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그리고 좋은 사람들을 만나서 참 즐거운 시간이었습니다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ko-KR" altLang="en-US" sz="1400" dirty="0"/>
          </a:p>
        </p:txBody>
      </p:sp>
      <p:sp>
        <p:nvSpPr>
          <p:cNvPr id="53" name="직사각형 52"/>
          <p:cNvSpPr/>
          <p:nvPr/>
        </p:nvSpPr>
        <p:spPr>
          <a:xfrm>
            <a:off x="5501871" y="885418"/>
            <a:ext cx="300915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마치며 </a:t>
            </a:r>
            <a:r>
              <a:rPr lang="ko-KR" altLang="en-US" sz="40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느낀점</a:t>
            </a:r>
            <a:endParaRPr lang="ko-KR" alt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375880" y="568332"/>
            <a:ext cx="12170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4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후기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999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9084" y="568332"/>
            <a:ext cx="12105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4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질문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417785" y="2828835"/>
            <a:ext cx="1723549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72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질문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63729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63997" y="2866969"/>
            <a:ext cx="4362092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7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감사합니다</a:t>
            </a:r>
            <a:endParaRPr lang="ko-KR" altLang="en-US" sz="7200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65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6226" y="568332"/>
            <a:ext cx="12763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기획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72851" y="885418"/>
            <a:ext cx="2167581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일정</a:t>
            </a:r>
            <a:endParaRPr lang="ko-KR" altLang="en-US" sz="40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863102"/>
              </p:ext>
            </p:extLst>
          </p:nvPr>
        </p:nvGraphicFramePr>
        <p:xfrm>
          <a:off x="2574444" y="1926764"/>
          <a:ext cx="9205895" cy="4280810"/>
        </p:xfrm>
        <a:graphic>
          <a:graphicData uri="http://schemas.openxmlformats.org/drawingml/2006/table">
            <a:tbl>
              <a:tblPr/>
              <a:tblGrid>
                <a:gridCol w="1061385"/>
                <a:gridCol w="1396872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426449"/>
                <a:gridCol w="426449"/>
              </a:tblGrid>
              <a:tr h="36643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업무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상세 업무 내역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5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월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5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월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5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월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3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5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월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4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5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월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5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67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수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목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금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수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목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금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수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목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금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수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목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금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업무분석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조구성 조별 미팅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작품 선정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타당성 조사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작품 분석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작품 기초 설계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화면 스케치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업무 설계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DB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설계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시스템개발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디자인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코딩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테스트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피드백 실시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발표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최종발표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진척률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계획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(%)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25%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50%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75%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100%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382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7790" y="568332"/>
            <a:ext cx="13131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환경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847348" y="2875002"/>
            <a:ext cx="4881465" cy="11079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6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환경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75579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4048</TotalTime>
  <Words>2728</Words>
  <Application>Microsoft Office PowerPoint</Application>
  <PresentationFormat>사용자 지정</PresentationFormat>
  <Paragraphs>1567</Paragraphs>
  <Slides>79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Frank</cp:lastModifiedBy>
  <cp:revision>270</cp:revision>
  <dcterms:created xsi:type="dcterms:W3CDTF">2015-04-04T02:27:52Z</dcterms:created>
  <dcterms:modified xsi:type="dcterms:W3CDTF">2016-06-13T00:13:30Z</dcterms:modified>
</cp:coreProperties>
</file>